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3"/>
  </p:notesMasterIdLst>
  <p:sldIdLst>
    <p:sldId id="256" r:id="rId2"/>
    <p:sldId id="288" r:id="rId3"/>
    <p:sldId id="260" r:id="rId4"/>
    <p:sldId id="263" r:id="rId5"/>
    <p:sldId id="258" r:id="rId6"/>
    <p:sldId id="264" r:id="rId7"/>
    <p:sldId id="265" r:id="rId8"/>
    <p:sldId id="261"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94" r:id="rId30"/>
    <p:sldId id="262" r:id="rId31"/>
    <p:sldId id="295" r:id="rId32"/>
    <p:sldId id="296" r:id="rId33"/>
    <p:sldId id="297" r:id="rId34"/>
    <p:sldId id="298" r:id="rId35"/>
    <p:sldId id="299" r:id="rId36"/>
    <p:sldId id="300" r:id="rId37"/>
    <p:sldId id="286" r:id="rId38"/>
    <p:sldId id="287" r:id="rId39"/>
    <p:sldId id="289" r:id="rId40"/>
    <p:sldId id="290" r:id="rId41"/>
    <p:sldId id="291" r:id="rId42"/>
    <p:sldId id="293" r:id="rId43"/>
    <p:sldId id="292" r:id="rId44"/>
    <p:sldId id="301" r:id="rId45"/>
    <p:sldId id="302" r:id="rId46"/>
    <p:sldId id="326" r:id="rId47"/>
    <p:sldId id="303" r:id="rId48"/>
    <p:sldId id="327"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259"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51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C4E5FE-F0C9-40FE-B726-EF83DB4C2B2C}" type="datetimeFigureOut">
              <a:rPr lang="es-CO" smtClean="0"/>
              <a:t>11/12/2023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55DC9-A02A-43EF-9129-C70777F56B39}" type="slidenum">
              <a:rPr lang="es-CO" smtClean="0"/>
              <a:t>‹Nº›</a:t>
            </a:fld>
            <a:endParaRPr lang="es-CO"/>
          </a:p>
        </p:txBody>
      </p:sp>
    </p:spTree>
    <p:extLst>
      <p:ext uri="{BB962C8B-B14F-4D97-AF65-F5344CB8AC3E}">
        <p14:creationId xmlns:p14="http://schemas.microsoft.com/office/powerpoint/2010/main" val="1309740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sp>
      <p:sp>
        <p:nvSpPr>
          <p:cNvPr id="8" name="Rectangle 7"/>
          <p:cNvSpPr/>
          <p:nvPr/>
        </p:nvSpPr>
        <p:spPr>
          <a:xfrm>
            <a:off x="15" y="6334316"/>
            <a:ext cx="12188825" cy="6400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A1730E5B-2392-4DD7-AC09-5E13B9ACBEDA}" type="datetimeFigureOut">
              <a:rPr lang="es-CO" smtClean="0"/>
              <a:t>11/12/2023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B1D08693-FAB4-4F8B-B394-7EF949E4CAD0}" type="slidenum">
              <a:rPr lang="es-CO" smtClean="0"/>
              <a:t>‹Nº›</a:t>
            </a:fld>
            <a:endParaRPr lang="es-CO"/>
          </a:p>
        </p:txBody>
      </p:sp>
      <p:cxnSp>
        <p:nvCxnSpPr>
          <p:cNvPr id="9" name="Straight Connector 8"/>
          <p:cNvCxnSpPr/>
          <p:nvPr/>
        </p:nvCxnSpPr>
        <p:spPr>
          <a:xfrm>
            <a:off x="1280160" y="3084871"/>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6CA2AC59-CA19-46D6-9AE1-8205912D38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5344" y="7452"/>
            <a:ext cx="1577364" cy="489093"/>
          </a:xfrm>
          <a:prstGeom prst="rect">
            <a:avLst/>
          </a:prstGeom>
        </p:spPr>
      </p:pic>
    </p:spTree>
    <p:extLst>
      <p:ext uri="{BB962C8B-B14F-4D97-AF65-F5344CB8AC3E}">
        <p14:creationId xmlns:p14="http://schemas.microsoft.com/office/powerpoint/2010/main" val="1793152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1730E5B-2392-4DD7-AC09-5E13B9ACBEDA}" type="datetimeFigureOut">
              <a:rPr lang="es-CO" smtClean="0"/>
              <a:t>11/12/2023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B1D08693-FAB4-4F8B-B394-7EF949E4CAD0}" type="slidenum">
              <a:rPr lang="es-CO" smtClean="0"/>
              <a:t>‹Nº›</a:t>
            </a:fld>
            <a:endParaRPr lang="es-CO"/>
          </a:p>
        </p:txBody>
      </p:sp>
      <p:pic>
        <p:nvPicPr>
          <p:cNvPr id="7" name="Imagen 6">
            <a:extLst>
              <a:ext uri="{FF2B5EF4-FFF2-40B4-BE49-F238E27FC236}">
                <a16:creationId xmlns:a16="http://schemas.microsoft.com/office/drawing/2014/main" id="{5ABFFD59-2D96-401D-80BD-8B6C68733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5344" y="7452"/>
            <a:ext cx="1577364" cy="489093"/>
          </a:xfrm>
          <a:prstGeom prst="rect">
            <a:avLst/>
          </a:prstGeom>
        </p:spPr>
      </p:pic>
    </p:spTree>
    <p:extLst>
      <p:ext uri="{BB962C8B-B14F-4D97-AF65-F5344CB8AC3E}">
        <p14:creationId xmlns:p14="http://schemas.microsoft.com/office/powerpoint/2010/main" val="1218105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sp>
      <p:sp>
        <p:nvSpPr>
          <p:cNvPr id="8" name="Rectangle 7"/>
          <p:cNvSpPr/>
          <p:nvPr/>
        </p:nvSpPr>
        <p:spPr>
          <a:xfrm>
            <a:off x="15" y="6334316"/>
            <a:ext cx="12188825" cy="6400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1730E5B-2392-4DD7-AC09-5E13B9ACBEDA}" type="datetimeFigureOut">
              <a:rPr lang="es-CO" smtClean="0"/>
              <a:t>11/12/2023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B1D08693-FAB4-4F8B-B394-7EF949E4CAD0}" type="slidenum">
              <a:rPr lang="es-CO" smtClean="0"/>
              <a:t>‹Nº›</a:t>
            </a:fld>
            <a:endParaRPr lang="es-CO"/>
          </a:p>
        </p:txBody>
      </p:sp>
    </p:spTree>
    <p:extLst>
      <p:ext uri="{BB962C8B-B14F-4D97-AF65-F5344CB8AC3E}">
        <p14:creationId xmlns:p14="http://schemas.microsoft.com/office/powerpoint/2010/main" val="544757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ítulo 6"/>
          <p:cNvSpPr>
            <a:spLocks noGrp="1"/>
          </p:cNvSpPr>
          <p:nvPr>
            <p:ph type="title"/>
          </p:nvPr>
        </p:nvSpPr>
        <p:spPr>
          <a:xfrm>
            <a:off x="1203962" y="744584"/>
            <a:ext cx="8057604" cy="888273"/>
          </a:xfrm>
          <a:prstGeom prst="rect">
            <a:avLst/>
          </a:prstGeom>
        </p:spPr>
        <p:txBody>
          <a:bodyPr/>
          <a:lstStyle>
            <a:lvl1pPr>
              <a:defRPr sz="2800">
                <a:solidFill>
                  <a:srgbClr val="801DA5"/>
                </a:solidFill>
                <a:latin typeface="Poppins ExtraBold" panose="00000900000000000000" pitchFamily="2" charset="0"/>
                <a:cs typeface="Poppins ExtraBold" panose="00000900000000000000" pitchFamily="2" charset="0"/>
              </a:defRPr>
            </a:lvl1pPr>
          </a:lstStyle>
          <a:p>
            <a:r>
              <a:rPr lang="es-ES" dirty="0"/>
              <a:t>Haga clic para modificar el estilo de título del patrón</a:t>
            </a:r>
            <a:endParaRPr lang="es-CO" dirty="0"/>
          </a:p>
        </p:txBody>
      </p:sp>
      <p:sp>
        <p:nvSpPr>
          <p:cNvPr id="8" name="Marcador de contenido 8"/>
          <p:cNvSpPr>
            <a:spLocks noGrp="1"/>
          </p:cNvSpPr>
          <p:nvPr>
            <p:ph sz="quarter" idx="10"/>
          </p:nvPr>
        </p:nvSpPr>
        <p:spPr>
          <a:xfrm>
            <a:off x="1203962" y="2076996"/>
            <a:ext cx="8979698" cy="4571998"/>
          </a:xfrm>
          <a:prstGeom prst="rect">
            <a:avLst/>
          </a:prstGeom>
        </p:spPr>
        <p:txBody>
          <a:bodyPr/>
          <a:lstStyle>
            <a:lvl1pPr>
              <a:defRPr sz="2000">
                <a:solidFill>
                  <a:schemeClr val="bg1">
                    <a:lumMod val="50000"/>
                  </a:schemeClr>
                </a:solidFill>
                <a:latin typeface="Ubuntu" panose="020B0504030602030204" pitchFamily="34" charset="0"/>
              </a:defRPr>
            </a:lvl1pPr>
            <a:lvl2pPr>
              <a:defRPr sz="1800">
                <a:solidFill>
                  <a:schemeClr val="bg1">
                    <a:lumMod val="50000"/>
                  </a:schemeClr>
                </a:solidFill>
                <a:latin typeface="Ubuntu" panose="020B0504030602030204" pitchFamily="34" charset="0"/>
              </a:defRPr>
            </a:lvl2pPr>
            <a:lvl3pPr>
              <a:defRPr sz="1600">
                <a:solidFill>
                  <a:schemeClr val="bg1">
                    <a:lumMod val="50000"/>
                  </a:schemeClr>
                </a:solidFill>
                <a:latin typeface="Ubuntu" panose="020B0504030602030204" pitchFamily="34" charset="0"/>
              </a:defRPr>
            </a:lvl3pPr>
            <a:lvl4pPr>
              <a:defRPr sz="1400">
                <a:solidFill>
                  <a:schemeClr val="bg1">
                    <a:lumMod val="50000"/>
                  </a:schemeClr>
                </a:solidFill>
                <a:latin typeface="Ubuntu" panose="020B0504030602030204" pitchFamily="34" charset="0"/>
              </a:defRPr>
            </a:lvl4pPr>
            <a:lvl5pPr>
              <a:defRPr sz="1400">
                <a:solidFill>
                  <a:schemeClr val="bg1">
                    <a:lumMod val="50000"/>
                  </a:schemeClr>
                </a:solidFill>
                <a:latin typeface="Ubuntu" panose="020B0504030602030204" pitchFamily="34" charset="0"/>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19676945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3561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ítulo 6"/>
          <p:cNvSpPr>
            <a:spLocks noGrp="1"/>
          </p:cNvSpPr>
          <p:nvPr>
            <p:ph type="title"/>
          </p:nvPr>
        </p:nvSpPr>
        <p:spPr>
          <a:xfrm>
            <a:off x="1203961" y="1391965"/>
            <a:ext cx="8979699" cy="1325563"/>
          </a:xfrm>
          <a:prstGeom prst="rect">
            <a:avLst/>
          </a:prstGeom>
        </p:spPr>
        <p:txBody>
          <a:bodyPr/>
          <a:lstStyle>
            <a:lvl1pPr>
              <a:defRPr sz="3600">
                <a:solidFill>
                  <a:srgbClr val="801DA5"/>
                </a:solidFill>
                <a:latin typeface="Poppins ExtraBold" panose="00000900000000000000" pitchFamily="2" charset="0"/>
                <a:cs typeface="Poppins ExtraBold" panose="00000900000000000000" pitchFamily="2" charset="0"/>
              </a:defRPr>
            </a:lvl1pPr>
          </a:lstStyle>
          <a:p>
            <a:r>
              <a:rPr lang="es-ES" dirty="0"/>
              <a:t>Haga clic para modificar el estilo de título del patrón</a:t>
            </a:r>
            <a:endParaRPr lang="es-CO" dirty="0"/>
          </a:p>
        </p:txBody>
      </p:sp>
      <p:sp>
        <p:nvSpPr>
          <p:cNvPr id="8" name="Marcador de contenido 8"/>
          <p:cNvSpPr>
            <a:spLocks noGrp="1"/>
          </p:cNvSpPr>
          <p:nvPr>
            <p:ph sz="quarter" idx="10"/>
          </p:nvPr>
        </p:nvSpPr>
        <p:spPr>
          <a:xfrm>
            <a:off x="1203962" y="2965269"/>
            <a:ext cx="8979698" cy="3148147"/>
          </a:xfrm>
          <a:prstGeom prst="rect">
            <a:avLst/>
          </a:prstGeom>
        </p:spPr>
        <p:txBody>
          <a:bodyPr/>
          <a:lstStyle>
            <a:lvl1pPr>
              <a:defRPr sz="2000">
                <a:solidFill>
                  <a:schemeClr val="bg1">
                    <a:lumMod val="50000"/>
                  </a:schemeClr>
                </a:solidFill>
                <a:latin typeface="Ubuntu" panose="020B0504030602030204" pitchFamily="34" charset="0"/>
              </a:defRPr>
            </a:lvl1pPr>
            <a:lvl2pPr>
              <a:defRPr sz="1800">
                <a:solidFill>
                  <a:schemeClr val="bg1">
                    <a:lumMod val="50000"/>
                  </a:schemeClr>
                </a:solidFill>
                <a:latin typeface="Ubuntu" panose="020B0504030602030204" pitchFamily="34" charset="0"/>
              </a:defRPr>
            </a:lvl2pPr>
            <a:lvl3pPr>
              <a:defRPr sz="1600">
                <a:solidFill>
                  <a:schemeClr val="bg1">
                    <a:lumMod val="50000"/>
                  </a:schemeClr>
                </a:solidFill>
                <a:latin typeface="Ubuntu" panose="020B0504030602030204" pitchFamily="34" charset="0"/>
              </a:defRPr>
            </a:lvl3pPr>
            <a:lvl4pPr>
              <a:defRPr sz="1400">
                <a:solidFill>
                  <a:schemeClr val="bg1">
                    <a:lumMod val="50000"/>
                  </a:schemeClr>
                </a:solidFill>
                <a:latin typeface="Ubuntu" panose="020B0504030602030204" pitchFamily="34" charset="0"/>
              </a:defRPr>
            </a:lvl4pPr>
            <a:lvl5pPr>
              <a:defRPr sz="1400">
                <a:solidFill>
                  <a:schemeClr val="bg1">
                    <a:lumMod val="50000"/>
                  </a:schemeClr>
                </a:solidFill>
                <a:latin typeface="Ubuntu" panose="020B0504030602030204" pitchFamily="34" charset="0"/>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3409226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1097280" y="257106"/>
            <a:ext cx="10058400" cy="1450757"/>
          </a:xfrm>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1730E5B-2392-4DD7-AC09-5E13B9ACBEDA}" type="datetimeFigureOut">
              <a:rPr lang="es-CO" smtClean="0"/>
              <a:t>11/12/2023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B1D08693-FAB4-4F8B-B394-7EF949E4CAD0}" type="slidenum">
              <a:rPr lang="es-CO" smtClean="0"/>
              <a:t>‹Nº›</a:t>
            </a:fld>
            <a:endParaRPr lang="es-CO"/>
          </a:p>
        </p:txBody>
      </p:sp>
      <p:pic>
        <p:nvPicPr>
          <p:cNvPr id="7" name="Imagen 6">
            <a:extLst>
              <a:ext uri="{FF2B5EF4-FFF2-40B4-BE49-F238E27FC236}">
                <a16:creationId xmlns:a16="http://schemas.microsoft.com/office/drawing/2014/main" id="{89578E53-5600-44DC-BA71-93A4105CC6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5344" y="7452"/>
            <a:ext cx="1577364" cy="489093"/>
          </a:xfrm>
          <a:prstGeom prst="rect">
            <a:avLst/>
          </a:prstGeom>
        </p:spPr>
      </p:pic>
    </p:spTree>
    <p:extLst>
      <p:ext uri="{BB962C8B-B14F-4D97-AF65-F5344CB8AC3E}">
        <p14:creationId xmlns:p14="http://schemas.microsoft.com/office/powerpoint/2010/main" val="2095062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sp>
      <p:sp>
        <p:nvSpPr>
          <p:cNvPr id="8" name="Rectangle 7"/>
          <p:cNvSpPr/>
          <p:nvPr/>
        </p:nvSpPr>
        <p:spPr>
          <a:xfrm>
            <a:off x="15" y="6334316"/>
            <a:ext cx="12188825" cy="6400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1730E5B-2392-4DD7-AC09-5E13B9ACBEDA}" type="datetimeFigureOut">
              <a:rPr lang="es-CO" smtClean="0"/>
              <a:t>11/12/2023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B1D08693-FAB4-4F8B-B394-7EF949E4CAD0}" type="slidenum">
              <a:rPr lang="es-CO" smtClean="0"/>
              <a:t>‹Nº›</a:t>
            </a:fld>
            <a:endParaRPr lang="es-CO"/>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3D069318-A4BB-45A0-ACAD-E47EC06EF0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5344" y="7452"/>
            <a:ext cx="1577364" cy="489093"/>
          </a:xfrm>
          <a:prstGeom prst="rect">
            <a:avLst/>
          </a:prstGeom>
        </p:spPr>
      </p:pic>
    </p:spTree>
    <p:extLst>
      <p:ext uri="{BB962C8B-B14F-4D97-AF65-F5344CB8AC3E}">
        <p14:creationId xmlns:p14="http://schemas.microsoft.com/office/powerpoint/2010/main" val="954505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A1730E5B-2392-4DD7-AC09-5E13B9ACBEDA}" type="datetimeFigureOut">
              <a:rPr lang="es-CO" smtClean="0"/>
              <a:t>11/12/2023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B1D08693-FAB4-4F8B-B394-7EF949E4CAD0}" type="slidenum">
              <a:rPr lang="es-CO" smtClean="0"/>
              <a:t>‹Nº›</a:t>
            </a:fld>
            <a:endParaRPr lang="es-CO"/>
          </a:p>
        </p:txBody>
      </p:sp>
      <p:pic>
        <p:nvPicPr>
          <p:cNvPr id="9" name="Imagen 8">
            <a:extLst>
              <a:ext uri="{FF2B5EF4-FFF2-40B4-BE49-F238E27FC236}">
                <a16:creationId xmlns:a16="http://schemas.microsoft.com/office/drawing/2014/main" id="{112D147E-1257-4BD1-8EC5-0C72A4CBFB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5344" y="7452"/>
            <a:ext cx="1577364" cy="489093"/>
          </a:xfrm>
          <a:prstGeom prst="rect">
            <a:avLst/>
          </a:prstGeom>
        </p:spPr>
      </p:pic>
    </p:spTree>
    <p:extLst>
      <p:ext uri="{BB962C8B-B14F-4D97-AF65-F5344CB8AC3E}">
        <p14:creationId xmlns:p14="http://schemas.microsoft.com/office/powerpoint/2010/main" val="1144301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A1730E5B-2392-4DD7-AC09-5E13B9ACBEDA}" type="datetimeFigureOut">
              <a:rPr lang="es-CO" smtClean="0"/>
              <a:t>11/12/2023</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B1D08693-FAB4-4F8B-B394-7EF949E4CAD0}" type="slidenum">
              <a:rPr lang="es-CO" smtClean="0"/>
              <a:t>‹Nº›</a:t>
            </a:fld>
            <a:endParaRPr lang="es-CO"/>
          </a:p>
        </p:txBody>
      </p:sp>
      <p:pic>
        <p:nvPicPr>
          <p:cNvPr id="11" name="Imagen 10">
            <a:extLst>
              <a:ext uri="{FF2B5EF4-FFF2-40B4-BE49-F238E27FC236}">
                <a16:creationId xmlns:a16="http://schemas.microsoft.com/office/drawing/2014/main" id="{83D1EDC4-0FFC-4B9A-AF6F-F65427887F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5344" y="7452"/>
            <a:ext cx="1577364" cy="489093"/>
          </a:xfrm>
          <a:prstGeom prst="rect">
            <a:avLst/>
          </a:prstGeom>
        </p:spPr>
      </p:pic>
    </p:spTree>
    <p:extLst>
      <p:ext uri="{BB962C8B-B14F-4D97-AF65-F5344CB8AC3E}">
        <p14:creationId xmlns:p14="http://schemas.microsoft.com/office/powerpoint/2010/main" val="276158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A1730E5B-2392-4DD7-AC09-5E13B9ACBEDA}" type="datetimeFigureOut">
              <a:rPr lang="es-CO" smtClean="0"/>
              <a:t>11/12/2023</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B1D08693-FAB4-4F8B-B394-7EF949E4CAD0}" type="slidenum">
              <a:rPr lang="es-CO" smtClean="0"/>
              <a:t>‹Nº›</a:t>
            </a:fld>
            <a:endParaRPr lang="es-CO"/>
          </a:p>
        </p:txBody>
      </p:sp>
      <p:pic>
        <p:nvPicPr>
          <p:cNvPr id="6" name="Imagen 5">
            <a:extLst>
              <a:ext uri="{FF2B5EF4-FFF2-40B4-BE49-F238E27FC236}">
                <a16:creationId xmlns:a16="http://schemas.microsoft.com/office/drawing/2014/main" id="{1BC3026C-87C9-47F4-B416-C1236DED19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5344" y="7452"/>
            <a:ext cx="1577364" cy="489093"/>
          </a:xfrm>
          <a:prstGeom prst="rect">
            <a:avLst/>
          </a:prstGeom>
        </p:spPr>
      </p:pic>
    </p:spTree>
    <p:extLst>
      <p:ext uri="{BB962C8B-B14F-4D97-AF65-F5344CB8AC3E}">
        <p14:creationId xmlns:p14="http://schemas.microsoft.com/office/powerpoint/2010/main" val="1673823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sp>
      <p:sp>
        <p:nvSpPr>
          <p:cNvPr id="6" name="Rectangle 5"/>
          <p:cNvSpPr/>
          <p:nvPr/>
        </p:nvSpPr>
        <p:spPr>
          <a:xfrm>
            <a:off x="15" y="6334316"/>
            <a:ext cx="12188825" cy="6400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sp>
      <p:sp>
        <p:nvSpPr>
          <p:cNvPr id="7" name="Date Placeholder 6"/>
          <p:cNvSpPr>
            <a:spLocks noGrp="1"/>
          </p:cNvSpPr>
          <p:nvPr>
            <p:ph type="dt" sz="half" idx="10"/>
          </p:nvPr>
        </p:nvSpPr>
        <p:spPr/>
        <p:txBody>
          <a:bodyPr/>
          <a:lstStyle/>
          <a:p>
            <a:fld id="{A1730E5B-2392-4DD7-AC09-5E13B9ACBEDA}" type="datetimeFigureOut">
              <a:rPr lang="es-CO" smtClean="0"/>
              <a:t>11/12/2023</a:t>
            </a:fld>
            <a:endParaRPr lang="es-CO"/>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CO"/>
          </a:p>
        </p:txBody>
      </p:sp>
      <p:sp>
        <p:nvSpPr>
          <p:cNvPr id="9" name="Slide Number Placeholder 8"/>
          <p:cNvSpPr>
            <a:spLocks noGrp="1"/>
          </p:cNvSpPr>
          <p:nvPr>
            <p:ph type="sldNum" sz="quarter" idx="12"/>
          </p:nvPr>
        </p:nvSpPr>
        <p:spPr/>
        <p:txBody>
          <a:bodyPr/>
          <a:lstStyle/>
          <a:p>
            <a:fld id="{B1D08693-FAB4-4F8B-B394-7EF949E4CAD0}" type="slidenum">
              <a:rPr lang="es-CO" smtClean="0"/>
              <a:t>‹Nº›</a:t>
            </a:fld>
            <a:endParaRPr lang="es-CO"/>
          </a:p>
        </p:txBody>
      </p:sp>
      <p:pic>
        <p:nvPicPr>
          <p:cNvPr id="10" name="Imagen 9">
            <a:extLst>
              <a:ext uri="{FF2B5EF4-FFF2-40B4-BE49-F238E27FC236}">
                <a16:creationId xmlns:a16="http://schemas.microsoft.com/office/drawing/2014/main" id="{012D8272-D93B-4C8F-9429-F252B9917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5344" y="7452"/>
            <a:ext cx="1577364" cy="489093"/>
          </a:xfrm>
          <a:prstGeom prst="rect">
            <a:avLst/>
          </a:prstGeom>
        </p:spPr>
      </p:pic>
    </p:spTree>
    <p:extLst>
      <p:ext uri="{BB962C8B-B14F-4D97-AF65-F5344CB8AC3E}">
        <p14:creationId xmlns:p14="http://schemas.microsoft.com/office/powerpoint/2010/main" val="1405185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sp>
      <p:sp>
        <p:nvSpPr>
          <p:cNvPr id="9" name="Rectangle 8"/>
          <p:cNvSpPr/>
          <p:nvPr/>
        </p:nvSpPr>
        <p:spPr>
          <a:xfrm>
            <a:off x="4040071" y="0"/>
            <a:ext cx="64008" cy="68580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chemeClr val="tx1"/>
                </a:solidFill>
              </a:defRPr>
            </a:lvl1pPr>
          </a:lstStyle>
          <a:p>
            <a:r>
              <a:rPr lang="es-ES" dirty="0"/>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1730E5B-2392-4DD7-AC09-5E13B9ACBEDA}" type="datetimeFigureOut">
              <a:rPr lang="es-CO" smtClean="0"/>
              <a:t>11/12/2023</a:t>
            </a:fld>
            <a:endParaRPr lang="es-CO"/>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CO"/>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1D08693-FAB4-4F8B-B394-7EF949E4CAD0}" type="slidenum">
              <a:rPr lang="es-CO" smtClean="0"/>
              <a:t>‹Nº›</a:t>
            </a:fld>
            <a:endParaRPr lang="es-CO"/>
          </a:p>
        </p:txBody>
      </p:sp>
      <p:pic>
        <p:nvPicPr>
          <p:cNvPr id="10" name="Imagen 9">
            <a:extLst>
              <a:ext uri="{FF2B5EF4-FFF2-40B4-BE49-F238E27FC236}">
                <a16:creationId xmlns:a16="http://schemas.microsoft.com/office/drawing/2014/main" id="{CF78F477-423F-4528-A909-F8FDB9ED20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5344" y="7452"/>
            <a:ext cx="1577364" cy="489093"/>
          </a:xfrm>
          <a:prstGeom prst="rect">
            <a:avLst/>
          </a:prstGeom>
        </p:spPr>
      </p:pic>
    </p:spTree>
    <p:extLst>
      <p:ext uri="{BB962C8B-B14F-4D97-AF65-F5344CB8AC3E}">
        <p14:creationId xmlns:p14="http://schemas.microsoft.com/office/powerpoint/2010/main" val="3254298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sp>
      <p:sp>
        <p:nvSpPr>
          <p:cNvPr id="9" name="Rectangle 8"/>
          <p:cNvSpPr/>
          <p:nvPr/>
        </p:nvSpPr>
        <p:spPr>
          <a:xfrm>
            <a:off x="15" y="4915076"/>
            <a:ext cx="12188825" cy="6400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1730E5B-2392-4DD7-AC09-5E13B9ACBEDA}" type="datetimeFigureOut">
              <a:rPr lang="es-CO" smtClean="0"/>
              <a:t>11/12/2023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B1D08693-FAB4-4F8B-B394-7EF949E4CAD0}" type="slidenum">
              <a:rPr lang="es-CO" smtClean="0"/>
              <a:t>‹Nº›</a:t>
            </a:fld>
            <a:endParaRPr lang="es-CO"/>
          </a:p>
        </p:txBody>
      </p:sp>
      <p:pic>
        <p:nvPicPr>
          <p:cNvPr id="10" name="Imagen 9">
            <a:extLst>
              <a:ext uri="{FF2B5EF4-FFF2-40B4-BE49-F238E27FC236}">
                <a16:creationId xmlns:a16="http://schemas.microsoft.com/office/drawing/2014/main" id="{ACDFA7D8-A805-4BFE-B954-C2CCC9276E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5344" y="7452"/>
            <a:ext cx="1577364" cy="489093"/>
          </a:xfrm>
          <a:prstGeom prst="rect">
            <a:avLst/>
          </a:prstGeom>
        </p:spPr>
      </p:pic>
    </p:spTree>
    <p:extLst>
      <p:ext uri="{BB962C8B-B14F-4D97-AF65-F5344CB8AC3E}">
        <p14:creationId xmlns:p14="http://schemas.microsoft.com/office/powerpoint/2010/main" val="3563608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sp>
      <p:sp>
        <p:nvSpPr>
          <p:cNvPr id="9" name="Rectangle 8"/>
          <p:cNvSpPr/>
          <p:nvPr/>
        </p:nvSpPr>
        <p:spPr>
          <a:xfrm>
            <a:off x="0" y="6334316"/>
            <a:ext cx="12192001" cy="6599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1730E5B-2392-4DD7-AC09-5E13B9ACBEDA}" type="datetimeFigureOut">
              <a:rPr lang="es-CO" smtClean="0"/>
              <a:t>11/12/2023</a:t>
            </a:fld>
            <a:endParaRPr lang="es-CO"/>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CO"/>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1D08693-FAB4-4F8B-B394-7EF949E4CAD0}" type="slidenum">
              <a:rPr lang="es-CO" smtClean="0"/>
              <a:t>‹Nº›</a:t>
            </a:fld>
            <a:endParaRPr lang="es-CO"/>
          </a:p>
        </p:txBody>
      </p:sp>
      <p:cxnSp>
        <p:nvCxnSpPr>
          <p:cNvPr id="10" name="Straight Connector 9"/>
          <p:cNvCxnSpPr/>
          <p:nvPr/>
        </p:nvCxnSpPr>
        <p:spPr>
          <a:xfrm>
            <a:off x="1193532" y="1393716"/>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D631AE01-0133-9D3A-6C32-72B6A582A3A1}"/>
              </a:ext>
            </a:extLst>
          </p:cNvPr>
          <p:cNvPicPr>
            <a:picLocks noChangeAspect="1"/>
          </p:cNvPicPr>
          <p:nvPr userDrawn="1"/>
        </p:nvPicPr>
        <p:blipFill>
          <a:blip r:embed="rId16"/>
          <a:stretch>
            <a:fillRect/>
          </a:stretch>
        </p:blipFill>
        <p:spPr>
          <a:xfrm>
            <a:off x="10746657" y="4895747"/>
            <a:ext cx="1424387" cy="1405479"/>
          </a:xfrm>
          <a:prstGeom prst="rect">
            <a:avLst/>
          </a:prstGeom>
        </p:spPr>
      </p:pic>
    </p:spTree>
    <p:extLst>
      <p:ext uri="{BB962C8B-B14F-4D97-AF65-F5344CB8AC3E}">
        <p14:creationId xmlns:p14="http://schemas.microsoft.com/office/powerpoint/2010/main" val="6578265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5" r:id="rId13"/>
    <p:sldLayoutId id="2147483676" r:id="rId14"/>
  </p:sldLayoutIdLst>
  <p:txStyles>
    <p:titleStyle>
      <a:lvl1pPr algn="l" defTabSz="914400" rtl="0" eaLnBrk="1" latinLnBrk="0" hangingPunct="1">
        <a:lnSpc>
          <a:spcPct val="85000"/>
        </a:lnSpc>
        <a:spcBef>
          <a:spcPct val="0"/>
        </a:spcBef>
        <a:buNone/>
        <a:defRPr sz="4800" b="1" kern="1200" spc="-50" baseline="0">
          <a:solidFill>
            <a:schemeClr val="accent1"/>
          </a:solidFill>
          <a:effectLst>
            <a:outerShdw blurRad="38100" dist="38100" dir="2700000" algn="tl">
              <a:srgbClr val="000000">
                <a:alpha val="43137"/>
              </a:srgbClr>
            </a:outerShdw>
          </a:effectLst>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learn.microsoft.com/es-es/dax/summarize-function-dax#return-value"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docs.microsoft.com/es-es/dax/calendarauto-function-dax/" TargetMode="External"/><Relationship Id="rId2" Type="http://schemas.openxmlformats.org/officeDocument/2006/relationships/hyperlink" Target="https://docs.microsoft.com/es-es/dax/calendar-function-dax/" TargetMode="Externa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docs.microsoft.com/es-es/power-bi/transform-model/desktop-what-i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docs.microsoft.com/es-es/dax/isblank-function-dax/" TargetMode="External"/><Relationship Id="rId2" Type="http://schemas.openxmlformats.org/officeDocument/2006/relationships/hyperlink" Target="https://docs.microsoft.com/es-es/dax/blank-function-dax/"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docs.microsoft.com/es-es/dax/distinctcount-function-dax/"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docs.microsoft.com/es-es/dax/calculate-function-dax/"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A1AB67-6AB7-5DC8-72A2-9CCB6D8D034F}"/>
              </a:ext>
            </a:extLst>
          </p:cNvPr>
          <p:cNvSpPr>
            <a:spLocks noGrp="1"/>
          </p:cNvSpPr>
          <p:nvPr>
            <p:ph type="ctrTitle"/>
          </p:nvPr>
        </p:nvSpPr>
        <p:spPr>
          <a:xfrm>
            <a:off x="1338470" y="758952"/>
            <a:ext cx="9817210" cy="2350132"/>
          </a:xfrm>
        </p:spPr>
        <p:txBody>
          <a:bodyPr/>
          <a:lstStyle/>
          <a:p>
            <a:pPr algn="ctr"/>
            <a:r>
              <a:rPr lang="es-ES" b="1" dirty="0"/>
              <a:t>MODELADO</a:t>
            </a:r>
            <a:endParaRPr lang="es-CO" b="1" dirty="0"/>
          </a:p>
        </p:txBody>
      </p:sp>
      <p:sp>
        <p:nvSpPr>
          <p:cNvPr id="4" name="Subtítulo 3">
            <a:extLst>
              <a:ext uri="{FF2B5EF4-FFF2-40B4-BE49-F238E27FC236}">
                <a16:creationId xmlns:a16="http://schemas.microsoft.com/office/drawing/2014/main" id="{BE66F1D2-2FB6-4519-9864-8BA51405C766}"/>
              </a:ext>
            </a:extLst>
          </p:cNvPr>
          <p:cNvSpPr>
            <a:spLocks noGrp="1"/>
          </p:cNvSpPr>
          <p:nvPr>
            <p:ph type="subTitle" idx="1"/>
          </p:nvPr>
        </p:nvSpPr>
        <p:spPr/>
        <p:txBody>
          <a:bodyPr/>
          <a:lstStyle/>
          <a:p>
            <a:endParaRPr lang="es-CO"/>
          </a:p>
        </p:txBody>
      </p:sp>
      <p:pic>
        <p:nvPicPr>
          <p:cNvPr id="1026" name="Picture 2">
            <a:extLst>
              <a:ext uri="{FF2B5EF4-FFF2-40B4-BE49-F238E27FC236}">
                <a16:creationId xmlns:a16="http://schemas.microsoft.com/office/drawing/2014/main" id="{1FCA5350-C9EE-12BD-682C-6AF488602D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4138" y="3748916"/>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3A166D9B-D1DC-37C0-7A12-07DC7AA8EC36}"/>
              </a:ext>
            </a:extLst>
          </p:cNvPr>
          <p:cNvSpPr txBox="1"/>
          <p:nvPr/>
        </p:nvSpPr>
        <p:spPr>
          <a:xfrm>
            <a:off x="1577008" y="4820478"/>
            <a:ext cx="5705061" cy="369332"/>
          </a:xfrm>
          <a:prstGeom prst="rect">
            <a:avLst/>
          </a:prstGeom>
          <a:noFill/>
        </p:spPr>
        <p:txBody>
          <a:bodyPr wrap="square" rtlCol="0">
            <a:spAutoFit/>
          </a:bodyPr>
          <a:lstStyle/>
          <a:p>
            <a:r>
              <a:rPr lang="es-ES" dirty="0"/>
              <a:t>Docente:  Alfredo Díaz Claro</a:t>
            </a:r>
            <a:endParaRPr lang="es-CO" dirty="0"/>
          </a:p>
        </p:txBody>
      </p:sp>
    </p:spTree>
    <p:extLst>
      <p:ext uri="{BB962C8B-B14F-4D97-AF65-F5344CB8AC3E}">
        <p14:creationId xmlns:p14="http://schemas.microsoft.com/office/powerpoint/2010/main" val="639083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3400"/>
              <a:buFont typeface="Quattrocento Sans"/>
              <a:buNone/>
            </a:pPr>
            <a:r>
              <a:rPr lang="es-ES" b="1" i="0">
                <a:latin typeface="Quattrocento Sans"/>
                <a:ea typeface="Quattrocento Sans"/>
                <a:cs typeface="Quattrocento Sans"/>
                <a:sym typeface="Quattrocento Sans"/>
              </a:rPr>
              <a:t>Tablas de dimensiones</a:t>
            </a:r>
            <a:br>
              <a:rPr lang="es-ES" b="1" i="0">
                <a:latin typeface="Quattrocento Sans"/>
                <a:ea typeface="Quattrocento Sans"/>
                <a:cs typeface="Quattrocento Sans"/>
                <a:sym typeface="Quattrocento Sans"/>
              </a:rPr>
            </a:br>
            <a:endParaRPr/>
          </a:p>
        </p:txBody>
      </p:sp>
      <p:sp>
        <p:nvSpPr>
          <p:cNvPr id="175" name="Google Shape;175;p8"/>
          <p:cNvSpPr txBox="1">
            <a:spLocks noGrp="1"/>
          </p:cNvSpPr>
          <p:nvPr>
            <p:ph idx="1"/>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20000"/>
              </a:lnSpc>
              <a:spcBef>
                <a:spcPts val="0"/>
              </a:spcBef>
              <a:spcAft>
                <a:spcPts val="0"/>
              </a:spcAft>
              <a:buSzPts val="1800"/>
              <a:buNone/>
            </a:pPr>
            <a:r>
              <a:rPr lang="es-ES" b="0" i="0" dirty="0">
                <a:solidFill>
                  <a:schemeClr val="tx1"/>
                </a:solidFill>
                <a:latin typeface="Quattrocento Sans"/>
                <a:ea typeface="Quattrocento Sans"/>
                <a:cs typeface="Quattrocento Sans"/>
                <a:sym typeface="Quattrocento Sans"/>
              </a:rPr>
              <a:t>Las tablas de dimensiones describen sus entidades comerciales, que comúnmente representan personas, lugares, productos o conceptos. Una tabla de dimensión de fecha, que contiene una fila para cada fecha, es un ejemplo común de una tabla de dimensión de concepto. Las columnas de las tablas de dimensiones permiten filtrar y agrupar los datos de la tabla de hechos.</a:t>
            </a:r>
            <a:endParaRPr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3400"/>
              <a:buFont typeface="Arial"/>
              <a:buNone/>
            </a:pPr>
            <a:r>
              <a:rPr lang="es-ES"/>
              <a:t>Comparación</a:t>
            </a:r>
            <a:endParaRPr/>
          </a:p>
        </p:txBody>
      </p:sp>
      <p:graphicFrame>
        <p:nvGraphicFramePr>
          <p:cNvPr id="181" name="Google Shape;181;p9"/>
          <p:cNvGraphicFramePr/>
          <p:nvPr/>
        </p:nvGraphicFramePr>
        <p:xfrm>
          <a:off x="1337734" y="1885285"/>
          <a:ext cx="9080025" cy="3476500"/>
        </p:xfrm>
        <a:graphic>
          <a:graphicData uri="http://schemas.openxmlformats.org/drawingml/2006/table">
            <a:tbl>
              <a:tblPr>
                <a:noFill/>
              </a:tblPr>
              <a:tblGrid>
                <a:gridCol w="3026675">
                  <a:extLst>
                    <a:ext uri="{9D8B030D-6E8A-4147-A177-3AD203B41FA5}">
                      <a16:colId xmlns:a16="http://schemas.microsoft.com/office/drawing/2014/main" val="20000"/>
                    </a:ext>
                  </a:extLst>
                </a:gridCol>
                <a:gridCol w="3026675">
                  <a:extLst>
                    <a:ext uri="{9D8B030D-6E8A-4147-A177-3AD203B41FA5}">
                      <a16:colId xmlns:a16="http://schemas.microsoft.com/office/drawing/2014/main" val="20001"/>
                    </a:ext>
                  </a:extLst>
                </a:gridCol>
                <a:gridCol w="3026675">
                  <a:extLst>
                    <a:ext uri="{9D8B030D-6E8A-4147-A177-3AD203B41FA5}">
                      <a16:colId xmlns:a16="http://schemas.microsoft.com/office/drawing/2014/main" val="20002"/>
                    </a:ext>
                  </a:extLst>
                </a:gridCol>
              </a:tblGrid>
              <a:tr h="352450">
                <a:tc gridSpan="3">
                  <a:txBody>
                    <a:bodyPr/>
                    <a:lstStyle/>
                    <a:p>
                      <a:pPr marL="0" marR="0" lvl="0" indent="0" algn="ctr" rtl="0">
                        <a:spcBef>
                          <a:spcPts val="0"/>
                        </a:spcBef>
                        <a:spcAft>
                          <a:spcPts val="0"/>
                        </a:spcAft>
                        <a:buNone/>
                      </a:pPr>
                      <a:r>
                        <a:rPr lang="es-ES" sz="1400" u="none" strike="noStrike" cap="none"/>
                        <a:t>COMPARAR TABLAS DE HECHOS Y DIMENSIONES</a:t>
                      </a:r>
                      <a:endParaRPr sz="1400" b="1" i="0" u="none" strike="noStrike" cap="none">
                        <a:solidFill>
                          <a:srgbClr val="000000"/>
                        </a:solidFill>
                        <a:latin typeface="Calibri"/>
                        <a:ea typeface="Calibri"/>
                        <a:cs typeface="Calibri"/>
                        <a:sym typeface="Calibri"/>
                      </a:endParaRPr>
                    </a:p>
                  </a:txBody>
                  <a:tcPr marL="9525" marR="9525" marT="9525" marB="0" anchor="ct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369225">
                <a:tc>
                  <a:txBody>
                    <a:bodyPr/>
                    <a:lstStyle/>
                    <a:p>
                      <a:pPr marL="0" marR="0" lvl="0" indent="0" algn="l" rtl="0">
                        <a:spcBef>
                          <a:spcPts val="0"/>
                        </a:spcBef>
                        <a:spcAft>
                          <a:spcPts val="0"/>
                        </a:spcAft>
                        <a:buNone/>
                      </a:pPr>
                      <a:r>
                        <a:rPr lang="es-ES" sz="1400" u="none" strike="noStrike" cap="none"/>
                        <a:t>Característica</a:t>
                      </a:r>
                      <a:endParaRPr sz="1400" b="1" i="0" u="none" strike="noStrike" cap="none">
                        <a:solidFill>
                          <a:srgbClr val="171717"/>
                        </a:solidFill>
                        <a:latin typeface="Quattrocento Sans"/>
                        <a:ea typeface="Quattrocento Sans"/>
                        <a:cs typeface="Quattrocento Sans"/>
                        <a:sym typeface="Quattrocento Sans"/>
                      </a:endParaRPr>
                    </a:p>
                  </a:txBody>
                  <a:tcPr marL="9525" marR="9525" marT="9525" marB="0"/>
                </a:tc>
                <a:tc>
                  <a:txBody>
                    <a:bodyPr/>
                    <a:lstStyle/>
                    <a:p>
                      <a:pPr marL="0" marR="0" lvl="0" indent="0" algn="l" rtl="0">
                        <a:spcBef>
                          <a:spcPts val="0"/>
                        </a:spcBef>
                        <a:spcAft>
                          <a:spcPts val="0"/>
                        </a:spcAft>
                        <a:buNone/>
                      </a:pPr>
                      <a:r>
                        <a:rPr lang="es-ES" sz="1400" u="none" strike="noStrike" cap="none"/>
                        <a:t>Tabla de dimensiones</a:t>
                      </a:r>
                      <a:endParaRPr sz="1400" b="1" i="0" u="none" strike="noStrike" cap="none">
                        <a:solidFill>
                          <a:srgbClr val="171717"/>
                        </a:solidFill>
                        <a:latin typeface="Quattrocento Sans"/>
                        <a:ea typeface="Quattrocento Sans"/>
                        <a:cs typeface="Quattrocento Sans"/>
                        <a:sym typeface="Quattrocento Sans"/>
                      </a:endParaRPr>
                    </a:p>
                  </a:txBody>
                  <a:tcPr marL="9525" marR="9525" marT="9525" marB="0"/>
                </a:tc>
                <a:tc>
                  <a:txBody>
                    <a:bodyPr/>
                    <a:lstStyle/>
                    <a:p>
                      <a:pPr marL="0" marR="0" lvl="0" indent="0" algn="l" rtl="0">
                        <a:spcBef>
                          <a:spcPts val="0"/>
                        </a:spcBef>
                        <a:spcAft>
                          <a:spcPts val="0"/>
                        </a:spcAft>
                        <a:buNone/>
                      </a:pPr>
                      <a:r>
                        <a:rPr lang="es-ES" sz="1400" u="none" strike="noStrike" cap="none"/>
                        <a:t>Tabla de hechos</a:t>
                      </a:r>
                      <a:endParaRPr sz="1400" b="1" i="0" u="none" strike="noStrike" cap="none">
                        <a:solidFill>
                          <a:srgbClr val="171717"/>
                        </a:solidFill>
                        <a:latin typeface="Quattrocento Sans"/>
                        <a:ea typeface="Quattrocento Sans"/>
                        <a:cs typeface="Quattrocento Sans"/>
                        <a:sym typeface="Quattrocento Sans"/>
                      </a:endParaRPr>
                    </a:p>
                  </a:txBody>
                  <a:tcPr marL="9525" marR="9525" marT="9525" marB="0"/>
                </a:tc>
                <a:extLst>
                  <a:ext uri="{0D108BD9-81ED-4DB2-BD59-A6C34878D82A}">
                    <a16:rowId xmlns:a16="http://schemas.microsoft.com/office/drawing/2014/main" val="10001"/>
                  </a:ext>
                </a:extLst>
              </a:tr>
              <a:tr h="513400">
                <a:tc>
                  <a:txBody>
                    <a:bodyPr/>
                    <a:lstStyle/>
                    <a:p>
                      <a:pPr marL="0" marR="0" lvl="0" indent="0" algn="l" rtl="0">
                        <a:spcBef>
                          <a:spcPts val="0"/>
                        </a:spcBef>
                        <a:spcAft>
                          <a:spcPts val="0"/>
                        </a:spcAft>
                        <a:buNone/>
                      </a:pPr>
                      <a:r>
                        <a:rPr lang="es-ES" sz="1400" u="none" strike="noStrike" cap="none"/>
                        <a:t>Propósito del modelo</a:t>
                      </a:r>
                      <a:endParaRPr sz="1400" b="0" i="0" u="none" strike="noStrike" cap="none">
                        <a:solidFill>
                          <a:srgbClr val="171717"/>
                        </a:solidFill>
                        <a:latin typeface="Quattrocento Sans"/>
                        <a:ea typeface="Quattrocento Sans"/>
                        <a:cs typeface="Quattrocento Sans"/>
                        <a:sym typeface="Quattrocento Sans"/>
                      </a:endParaRPr>
                    </a:p>
                  </a:txBody>
                  <a:tcPr marL="9525" marR="9525" marT="9525" marB="0"/>
                </a:tc>
                <a:tc>
                  <a:txBody>
                    <a:bodyPr/>
                    <a:lstStyle/>
                    <a:p>
                      <a:pPr marL="0" marR="0" lvl="0" indent="0" algn="l" rtl="0">
                        <a:spcBef>
                          <a:spcPts val="0"/>
                        </a:spcBef>
                        <a:spcAft>
                          <a:spcPts val="0"/>
                        </a:spcAft>
                        <a:buNone/>
                      </a:pPr>
                      <a:r>
                        <a:rPr lang="es-ES" sz="1400" u="none" strike="noStrike" cap="none"/>
                        <a:t>Almacena entidades comerciales</a:t>
                      </a:r>
                      <a:endParaRPr sz="1400" b="0" i="0" u="none" strike="noStrike" cap="none">
                        <a:solidFill>
                          <a:srgbClr val="171717"/>
                        </a:solidFill>
                        <a:latin typeface="Quattrocento Sans"/>
                        <a:ea typeface="Quattrocento Sans"/>
                        <a:cs typeface="Quattrocento Sans"/>
                        <a:sym typeface="Quattrocento Sans"/>
                      </a:endParaRPr>
                    </a:p>
                  </a:txBody>
                  <a:tcPr marL="9525" marR="9525" marT="9525" marB="0"/>
                </a:tc>
                <a:tc>
                  <a:txBody>
                    <a:bodyPr/>
                    <a:lstStyle/>
                    <a:p>
                      <a:pPr marL="0" marR="0" lvl="0" indent="0" algn="l" rtl="0">
                        <a:spcBef>
                          <a:spcPts val="0"/>
                        </a:spcBef>
                        <a:spcAft>
                          <a:spcPts val="0"/>
                        </a:spcAft>
                        <a:buNone/>
                      </a:pPr>
                      <a:r>
                        <a:rPr lang="es-ES" sz="1400" u="none" strike="noStrike" cap="none"/>
                        <a:t>Almacena eventos u observaciones</a:t>
                      </a:r>
                      <a:endParaRPr sz="1400" b="0" i="0" u="none" strike="noStrike" cap="none">
                        <a:solidFill>
                          <a:srgbClr val="171717"/>
                        </a:solidFill>
                        <a:latin typeface="Quattrocento Sans"/>
                        <a:ea typeface="Quattrocento Sans"/>
                        <a:cs typeface="Quattrocento Sans"/>
                        <a:sym typeface="Quattrocento Sans"/>
                      </a:endParaRPr>
                    </a:p>
                  </a:txBody>
                  <a:tcPr marL="9525" marR="9525" marT="9525" marB="0"/>
                </a:tc>
                <a:extLst>
                  <a:ext uri="{0D108BD9-81ED-4DB2-BD59-A6C34878D82A}">
                    <a16:rowId xmlns:a16="http://schemas.microsoft.com/office/drawing/2014/main" val="10002"/>
                  </a:ext>
                </a:extLst>
              </a:tr>
              <a:tr h="1107700">
                <a:tc>
                  <a:txBody>
                    <a:bodyPr/>
                    <a:lstStyle/>
                    <a:p>
                      <a:pPr marL="0" marR="0" lvl="0" indent="0" algn="l" rtl="0">
                        <a:spcBef>
                          <a:spcPts val="0"/>
                        </a:spcBef>
                        <a:spcAft>
                          <a:spcPts val="0"/>
                        </a:spcAft>
                        <a:buNone/>
                      </a:pPr>
                      <a:r>
                        <a:rPr lang="es-ES" sz="1400" u="none" strike="noStrike" cap="none" dirty="0"/>
                        <a:t>Estructura de la </a:t>
                      </a:r>
                      <a:r>
                        <a:rPr lang="es-ES" sz="1400" u="none" strike="noStrike" cap="none" dirty="0" err="1"/>
                        <a:t>tbl</a:t>
                      </a:r>
                      <a:endParaRPr sz="1400" b="0" i="0" u="none" strike="noStrike" cap="none" dirty="0">
                        <a:solidFill>
                          <a:srgbClr val="171717"/>
                        </a:solidFill>
                        <a:latin typeface="Quattrocento Sans"/>
                        <a:ea typeface="Quattrocento Sans"/>
                        <a:cs typeface="Quattrocento Sans"/>
                        <a:sym typeface="Quattrocento Sans"/>
                      </a:endParaRPr>
                    </a:p>
                  </a:txBody>
                  <a:tcPr marL="9525" marR="9525" marT="9525" marB="0"/>
                </a:tc>
                <a:tc>
                  <a:txBody>
                    <a:bodyPr/>
                    <a:lstStyle/>
                    <a:p>
                      <a:pPr marL="0" marR="0" lvl="0" indent="0" algn="l" rtl="0">
                        <a:spcBef>
                          <a:spcPts val="0"/>
                        </a:spcBef>
                        <a:spcAft>
                          <a:spcPts val="0"/>
                        </a:spcAft>
                        <a:buNone/>
                      </a:pPr>
                      <a:r>
                        <a:rPr lang="es-ES" sz="1400" u="none" strike="noStrike" cap="none"/>
                        <a:t>Incluye una columna clave y columnas descriptivas para filtrar y agrupar</a:t>
                      </a:r>
                      <a:endParaRPr sz="1400" b="0" i="0" u="none" strike="noStrike" cap="none">
                        <a:solidFill>
                          <a:srgbClr val="171717"/>
                        </a:solidFill>
                        <a:latin typeface="Quattrocento Sans"/>
                        <a:ea typeface="Quattrocento Sans"/>
                        <a:cs typeface="Quattrocento Sans"/>
                        <a:sym typeface="Quattrocento Sans"/>
                      </a:endParaRPr>
                    </a:p>
                  </a:txBody>
                  <a:tcPr marL="9525" marR="9525" marT="9525" marB="0"/>
                </a:tc>
                <a:tc>
                  <a:txBody>
                    <a:bodyPr/>
                    <a:lstStyle/>
                    <a:p>
                      <a:pPr marL="0" marR="0" lvl="0" indent="0" algn="l" rtl="0">
                        <a:spcBef>
                          <a:spcPts val="0"/>
                        </a:spcBef>
                        <a:spcAft>
                          <a:spcPts val="0"/>
                        </a:spcAft>
                        <a:buNone/>
                      </a:pPr>
                      <a:r>
                        <a:rPr lang="es-ES" sz="1400" u="none" strike="noStrike" cap="none" dirty="0"/>
                        <a:t>Incluye columnas de clave de dimensión y columnas de medidas numéricas que se pueden resumir</a:t>
                      </a:r>
                      <a:endParaRPr sz="1400" b="0" i="0" u="none" strike="noStrike" cap="none" dirty="0">
                        <a:solidFill>
                          <a:srgbClr val="171717"/>
                        </a:solidFill>
                        <a:latin typeface="Quattrocento Sans"/>
                        <a:ea typeface="Quattrocento Sans"/>
                        <a:cs typeface="Quattrocento Sans"/>
                        <a:sym typeface="Quattrocento Sans"/>
                      </a:endParaRPr>
                    </a:p>
                  </a:txBody>
                  <a:tcPr marL="9525" marR="9525" marT="9525" marB="0"/>
                </a:tc>
                <a:extLst>
                  <a:ext uri="{0D108BD9-81ED-4DB2-BD59-A6C34878D82A}">
                    <a16:rowId xmlns:a16="http://schemas.microsoft.com/office/drawing/2014/main" val="10003"/>
                  </a:ext>
                </a:extLst>
              </a:tr>
              <a:tr h="764500">
                <a:tc>
                  <a:txBody>
                    <a:bodyPr/>
                    <a:lstStyle/>
                    <a:p>
                      <a:pPr marL="0" marR="0" lvl="0" indent="0" algn="l" rtl="0">
                        <a:spcBef>
                          <a:spcPts val="0"/>
                        </a:spcBef>
                        <a:spcAft>
                          <a:spcPts val="0"/>
                        </a:spcAft>
                        <a:buNone/>
                      </a:pPr>
                      <a:r>
                        <a:rPr lang="es-ES" sz="1400" u="none" strike="noStrike" cap="none" dirty="0"/>
                        <a:t>Volumen de datos</a:t>
                      </a:r>
                      <a:endParaRPr sz="1400" b="0" i="0" u="none" strike="noStrike" cap="none" dirty="0">
                        <a:solidFill>
                          <a:srgbClr val="171717"/>
                        </a:solidFill>
                        <a:latin typeface="Quattrocento Sans"/>
                        <a:ea typeface="Quattrocento Sans"/>
                        <a:cs typeface="Quattrocento Sans"/>
                        <a:sym typeface="Quattrocento Sans"/>
                      </a:endParaRPr>
                    </a:p>
                  </a:txBody>
                  <a:tcPr marL="9525" marR="9525" marT="9525" marB="0"/>
                </a:tc>
                <a:tc>
                  <a:txBody>
                    <a:bodyPr/>
                    <a:lstStyle/>
                    <a:p>
                      <a:pPr marL="0" marR="0" lvl="0" indent="0" algn="l" rtl="0">
                        <a:spcBef>
                          <a:spcPts val="0"/>
                        </a:spcBef>
                        <a:spcAft>
                          <a:spcPts val="0"/>
                        </a:spcAft>
                        <a:buNone/>
                      </a:pPr>
                      <a:r>
                        <a:rPr lang="es-ES" sz="1400" u="none" strike="noStrike" cap="none" dirty="0"/>
                        <a:t>Normalmente, contiene menos filas (en relación con las tablas de hechos)</a:t>
                      </a:r>
                      <a:endParaRPr sz="1400" b="0" i="0" u="none" strike="noStrike" cap="none" dirty="0">
                        <a:solidFill>
                          <a:srgbClr val="171717"/>
                        </a:solidFill>
                        <a:latin typeface="Quattrocento Sans"/>
                        <a:ea typeface="Quattrocento Sans"/>
                        <a:cs typeface="Quattrocento Sans"/>
                        <a:sym typeface="Quattrocento Sans"/>
                      </a:endParaRPr>
                    </a:p>
                  </a:txBody>
                  <a:tcPr marL="9525" marR="9525" marT="9525" marB="0"/>
                </a:tc>
                <a:tc>
                  <a:txBody>
                    <a:bodyPr/>
                    <a:lstStyle/>
                    <a:p>
                      <a:pPr marL="0" marR="0" lvl="0" indent="0" algn="l" rtl="0">
                        <a:spcBef>
                          <a:spcPts val="0"/>
                        </a:spcBef>
                        <a:spcAft>
                          <a:spcPts val="0"/>
                        </a:spcAft>
                        <a:buNone/>
                      </a:pPr>
                      <a:r>
                        <a:rPr lang="es-ES" sz="1400" u="none" strike="noStrike" cap="none" dirty="0"/>
                        <a:t>Puede contener numerosas filas</a:t>
                      </a:r>
                      <a:endParaRPr sz="1400" b="0" i="0" u="none" strike="noStrike" cap="none" dirty="0">
                        <a:solidFill>
                          <a:srgbClr val="171717"/>
                        </a:solidFill>
                        <a:latin typeface="Quattrocento Sans"/>
                        <a:ea typeface="Quattrocento Sans"/>
                        <a:cs typeface="Quattrocento Sans"/>
                        <a:sym typeface="Quattrocento Sans"/>
                      </a:endParaRPr>
                    </a:p>
                  </a:txBody>
                  <a:tcPr marL="9525" marR="9525" marT="9525" marB="0"/>
                </a:tc>
                <a:extLst>
                  <a:ext uri="{0D108BD9-81ED-4DB2-BD59-A6C34878D82A}">
                    <a16:rowId xmlns:a16="http://schemas.microsoft.com/office/drawing/2014/main" val="10004"/>
                  </a:ext>
                </a:extLst>
              </a:tr>
              <a:tr h="369225">
                <a:tc>
                  <a:txBody>
                    <a:bodyPr/>
                    <a:lstStyle/>
                    <a:p>
                      <a:pPr marL="0" marR="0" lvl="0" indent="0" algn="l" rtl="0">
                        <a:spcBef>
                          <a:spcPts val="0"/>
                        </a:spcBef>
                        <a:spcAft>
                          <a:spcPts val="0"/>
                        </a:spcAft>
                        <a:buNone/>
                      </a:pPr>
                      <a:r>
                        <a:rPr lang="es-ES" sz="1400" u="none" strike="noStrike" cap="none" dirty="0"/>
                        <a:t>Propósito de la consulta</a:t>
                      </a:r>
                      <a:endParaRPr sz="1400" b="0" i="0" u="none" strike="noStrike" cap="none" dirty="0">
                        <a:solidFill>
                          <a:srgbClr val="171717"/>
                        </a:solidFill>
                        <a:latin typeface="Quattrocento Sans"/>
                        <a:ea typeface="Quattrocento Sans"/>
                        <a:cs typeface="Quattrocento Sans"/>
                        <a:sym typeface="Quattrocento Sans"/>
                      </a:endParaRPr>
                    </a:p>
                  </a:txBody>
                  <a:tcPr marL="9525" marR="9525" marT="9525" marB="0"/>
                </a:tc>
                <a:tc>
                  <a:txBody>
                    <a:bodyPr/>
                    <a:lstStyle/>
                    <a:p>
                      <a:pPr marL="0" marR="0" lvl="0" indent="0" algn="l" rtl="0">
                        <a:spcBef>
                          <a:spcPts val="0"/>
                        </a:spcBef>
                        <a:spcAft>
                          <a:spcPts val="0"/>
                        </a:spcAft>
                        <a:buNone/>
                      </a:pPr>
                      <a:r>
                        <a:rPr lang="es-ES" sz="1400" u="none" strike="noStrike" cap="none"/>
                        <a:t>Para filtrar y agrupar</a:t>
                      </a:r>
                      <a:endParaRPr sz="1400" b="0" i="0" u="none" strike="noStrike" cap="none">
                        <a:solidFill>
                          <a:srgbClr val="171717"/>
                        </a:solidFill>
                        <a:latin typeface="Quattrocento Sans"/>
                        <a:ea typeface="Quattrocento Sans"/>
                        <a:cs typeface="Quattrocento Sans"/>
                        <a:sym typeface="Quattrocento Sans"/>
                      </a:endParaRPr>
                    </a:p>
                  </a:txBody>
                  <a:tcPr marL="9525" marR="9525" marT="9525" marB="0"/>
                </a:tc>
                <a:tc>
                  <a:txBody>
                    <a:bodyPr/>
                    <a:lstStyle/>
                    <a:p>
                      <a:pPr marL="0" marR="0" lvl="0" indent="0" algn="l" rtl="0">
                        <a:spcBef>
                          <a:spcPts val="0"/>
                        </a:spcBef>
                        <a:spcAft>
                          <a:spcPts val="0"/>
                        </a:spcAft>
                        <a:buNone/>
                      </a:pPr>
                      <a:r>
                        <a:rPr lang="es-ES" sz="1400" u="none" strike="noStrike" cap="none" dirty="0"/>
                        <a:t>Para resumir</a:t>
                      </a:r>
                      <a:endParaRPr sz="1400" b="0" i="0" u="none" strike="noStrike" cap="none" dirty="0">
                        <a:solidFill>
                          <a:srgbClr val="171717"/>
                        </a:solidFill>
                        <a:latin typeface="Quattrocento Sans"/>
                        <a:ea typeface="Quattrocento Sans"/>
                        <a:cs typeface="Quattrocento Sans"/>
                        <a:sym typeface="Quattrocento Sans"/>
                      </a:endParaRPr>
                    </a:p>
                  </a:txBody>
                  <a:tcPr marL="9525" marR="9525" marT="9525" marB="0"/>
                </a:tc>
                <a:extLst>
                  <a:ext uri="{0D108BD9-81ED-4DB2-BD59-A6C34878D82A}">
                    <a16:rowId xmlns:a16="http://schemas.microsoft.com/office/drawing/2014/main" val="10005"/>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ct val="100000"/>
              <a:buFont typeface="Arial"/>
              <a:buNone/>
            </a:pPr>
            <a:r>
              <a:rPr lang="es-ES" b="1" dirty="0"/>
              <a:t>Relación durante la importación de datos</a:t>
            </a:r>
            <a:br>
              <a:rPr lang="es-ES" b="1" dirty="0"/>
            </a:br>
            <a:endParaRPr dirty="0"/>
          </a:p>
        </p:txBody>
      </p:sp>
      <p:sp>
        <p:nvSpPr>
          <p:cNvPr id="187" name="Google Shape;187;p10"/>
          <p:cNvSpPr txBox="1">
            <a:spLocks noGrp="1"/>
          </p:cNvSpPr>
          <p:nvPr>
            <p:ph idx="1"/>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20000"/>
              </a:lnSpc>
              <a:spcBef>
                <a:spcPts val="0"/>
              </a:spcBef>
              <a:spcAft>
                <a:spcPts val="0"/>
              </a:spcAft>
              <a:buSzPct val="90000"/>
              <a:buNone/>
            </a:pPr>
            <a:r>
              <a:rPr lang="es-ES" sz="1400" dirty="0"/>
              <a:t>Puede crear una </a:t>
            </a:r>
            <a:r>
              <a:rPr lang="es-ES" sz="1400" i="1" dirty="0"/>
              <a:t>relación</a:t>
            </a:r>
            <a:r>
              <a:rPr lang="es-ES" sz="1400" dirty="0"/>
              <a:t> para hacer conexión lógica entre diferentes orígenes de datos. </a:t>
            </a:r>
            <a:endParaRPr sz="1400" dirty="0"/>
          </a:p>
          <a:p>
            <a:pPr marL="0" lvl="0" indent="0" algn="l" rtl="0">
              <a:lnSpc>
                <a:spcPct val="120000"/>
              </a:lnSpc>
              <a:spcBef>
                <a:spcPts val="1600"/>
              </a:spcBef>
              <a:spcAft>
                <a:spcPts val="0"/>
              </a:spcAft>
              <a:buSzPct val="90000"/>
              <a:buNone/>
            </a:pPr>
            <a:r>
              <a:rPr lang="es-ES" sz="1400" dirty="0"/>
              <a:t>Cuando importe varias tablas, es probable que haga un análisis utilizando datos de todas esas tablas. Las relaciones entre esas tablas son necesarias para calcular con precisión los resultados:</a:t>
            </a:r>
            <a:endParaRPr sz="1400" dirty="0"/>
          </a:p>
          <a:p>
            <a:pPr marL="0" lvl="0" indent="0" algn="l" rtl="0">
              <a:lnSpc>
                <a:spcPct val="120000"/>
              </a:lnSpc>
              <a:spcBef>
                <a:spcPts val="1600"/>
              </a:spcBef>
              <a:spcAft>
                <a:spcPts val="0"/>
              </a:spcAft>
              <a:buSzPct val="90000"/>
              <a:buNone/>
            </a:pPr>
            <a:r>
              <a:rPr lang="es-ES" sz="1400" dirty="0"/>
              <a:t>Detección automática:  En la mayoría de los casos no tendrá que hacer nada, la función de detección automática lo hace por usted. </a:t>
            </a:r>
            <a:endParaRPr sz="1400" dirty="0"/>
          </a:p>
          <a:p>
            <a:pPr marL="0" lvl="0" indent="0" algn="l" rtl="0">
              <a:lnSpc>
                <a:spcPct val="120000"/>
              </a:lnSpc>
              <a:spcBef>
                <a:spcPts val="1600"/>
              </a:spcBef>
              <a:spcAft>
                <a:spcPts val="0"/>
              </a:spcAft>
              <a:buSzPct val="163636"/>
              <a:buNone/>
            </a:pPr>
            <a:r>
              <a:rPr lang="es-ES" sz="1400" dirty="0"/>
              <a:t>Crear relaciones manualmente: a veces es posible que tenga que crear relaciones usted mismo, o necesite hacer cambios en una relación. </a:t>
            </a:r>
            <a:br>
              <a:rPr lang="es-ES" sz="1400" dirty="0"/>
            </a:br>
            <a:endParaRPr sz="700" dirty="0"/>
          </a:p>
        </p:txBody>
      </p:sp>
      <p:pic>
        <p:nvPicPr>
          <p:cNvPr id="188" name="Google Shape;188;p10"/>
          <p:cNvPicPr preferRelativeResize="0"/>
          <p:nvPr/>
        </p:nvPicPr>
        <p:blipFill rotWithShape="1">
          <a:blip r:embed="rId3">
            <a:alphaModFix/>
          </a:blip>
          <a:srcRect/>
          <a:stretch/>
        </p:blipFill>
        <p:spPr>
          <a:xfrm>
            <a:off x="7061063" y="3236686"/>
            <a:ext cx="4228700" cy="281533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4" name="Google Shape;194;p11"/>
          <p:cNvPicPr preferRelativeResize="0"/>
          <p:nvPr/>
        </p:nvPicPr>
        <p:blipFill rotWithShape="1">
          <a:blip r:embed="rId3">
            <a:alphaModFix/>
          </a:blip>
          <a:srcRect/>
          <a:stretch/>
        </p:blipFill>
        <p:spPr>
          <a:xfrm>
            <a:off x="2831794" y="2105202"/>
            <a:ext cx="9360205" cy="4752798"/>
          </a:xfrm>
          <a:prstGeom prst="rect">
            <a:avLst/>
          </a:prstGeom>
          <a:noFill/>
          <a:ln>
            <a:noFill/>
          </a:ln>
        </p:spPr>
      </p:pic>
      <p:sp>
        <p:nvSpPr>
          <p:cNvPr id="199" name="Google Shape;199;p11"/>
          <p:cNvSpPr txBox="1">
            <a:spLocks noGrp="1"/>
          </p:cNvSpPr>
          <p:nvPr>
            <p:ph type="title"/>
          </p:nvPr>
        </p:nvSpPr>
        <p:spPr>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chemeClr val="lt1"/>
              </a:buClr>
              <a:buSzPts val="1600"/>
              <a:buFont typeface="Arial"/>
              <a:buNone/>
            </a:pPr>
            <a:r>
              <a:rPr lang="es-ES" dirty="0"/>
              <a:t>Asegúrese de que sus datos estén formateados como una tabla</a:t>
            </a:r>
            <a:br>
              <a:rPr lang="es-ES" dirty="0"/>
            </a:br>
            <a:endParaRPr dirty="0"/>
          </a:p>
        </p:txBody>
      </p:sp>
      <p:sp>
        <p:nvSpPr>
          <p:cNvPr id="200" name="Google Shape;200;p11"/>
          <p:cNvSpPr txBox="1">
            <a:spLocks noGrp="1"/>
          </p:cNvSpPr>
          <p:nvPr>
            <p:ph idx="1"/>
          </p:nvPr>
        </p:nvSpPr>
        <p:spPr>
          <a:xfrm>
            <a:off x="1008093" y="1845734"/>
            <a:ext cx="10147587" cy="1583266"/>
          </a:xfrm>
          <a:prstGeom prst="rect">
            <a:avLst/>
          </a:prstGeom>
          <a:noFill/>
          <a:ln>
            <a:noFill/>
          </a:ln>
        </p:spPr>
        <p:txBody>
          <a:bodyPr spcFirstLastPara="1" wrap="square" lIns="91425" tIns="45700" rIns="91425" bIns="45700" anchor="ctr" anchorCtr="0">
            <a:normAutofit/>
          </a:bodyPr>
          <a:lstStyle/>
          <a:p>
            <a:pPr marL="344488" lvl="0" indent="-344488" algn="l" rtl="0">
              <a:lnSpc>
                <a:spcPct val="120000"/>
              </a:lnSpc>
              <a:spcBef>
                <a:spcPts val="0"/>
              </a:spcBef>
              <a:spcAft>
                <a:spcPts val="0"/>
              </a:spcAft>
              <a:buSzPts val="1620"/>
              <a:buChar char="▪"/>
            </a:pPr>
            <a:r>
              <a:rPr lang="es-ES" sz="1800" dirty="0"/>
              <a:t>Para que Power BI importe datos de su libro de trabajo, esos datos deben formatearse como una tabla. En Excel, puede resaltar un rango de celdas y luego, en la pestaña </a:t>
            </a:r>
            <a:r>
              <a:rPr lang="es-ES" sz="1800" b="1" dirty="0"/>
              <a:t>Insertar</a:t>
            </a:r>
            <a:r>
              <a:rPr lang="es-ES" sz="1800" dirty="0"/>
              <a:t> de la cinta de Excel, seleccione </a:t>
            </a:r>
            <a:r>
              <a:rPr lang="es-ES" sz="1800" b="1" dirty="0"/>
              <a:t>Tabla</a:t>
            </a:r>
            <a:r>
              <a:rPr lang="es-ES" sz="1800" dirty="0"/>
              <a:t> .</a:t>
            </a:r>
            <a:endParaRPr dirty="0"/>
          </a:p>
          <a:p>
            <a:pPr marL="344488" lvl="0" indent="-241618" algn="l" rtl="0">
              <a:lnSpc>
                <a:spcPct val="120000"/>
              </a:lnSpc>
              <a:spcBef>
                <a:spcPts val="1600"/>
              </a:spcBef>
              <a:spcAft>
                <a:spcPts val="0"/>
              </a:spcAft>
              <a:buSzPts val="1620"/>
              <a:buNone/>
            </a:pPr>
            <a:endParaRPr sz="1800" dirty="0"/>
          </a:p>
        </p:txBody>
      </p:sp>
      <p:pic>
        <p:nvPicPr>
          <p:cNvPr id="201" name="Google Shape;201;p11"/>
          <p:cNvPicPr preferRelativeResize="0"/>
          <p:nvPr/>
        </p:nvPicPr>
        <p:blipFill rotWithShape="1">
          <a:blip r:embed="rId4">
            <a:alphaModFix/>
          </a:blip>
          <a:srcRect/>
          <a:stretch/>
        </p:blipFill>
        <p:spPr>
          <a:xfrm>
            <a:off x="3674311" y="3057939"/>
            <a:ext cx="3837585" cy="3225427"/>
          </a:xfrm>
          <a:prstGeom prst="rect">
            <a:avLst/>
          </a:prstGeom>
          <a:noFill/>
          <a:ln w="9525" cap="flat" cmpd="sng">
            <a:solidFill>
              <a:srgbClr val="4F8F90"/>
            </a:solidFill>
            <a:prstDash val="solid"/>
            <a:round/>
            <a:headEnd type="none" w="sm" len="sm"/>
            <a:tailEnd type="none" w="sm" len="sm"/>
          </a:ln>
        </p:spPr>
      </p:pic>
      <p:sp>
        <p:nvSpPr>
          <p:cNvPr id="202" name="Google Shape;202;p11"/>
          <p:cNvSpPr/>
          <p:nvPr/>
        </p:nvSpPr>
        <p:spPr>
          <a:xfrm>
            <a:off x="11387666" y="-2718"/>
            <a:ext cx="27432"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2"/>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ct val="100000"/>
              <a:buFont typeface="Arial"/>
              <a:buNone/>
            </a:pPr>
            <a:r>
              <a:rPr lang="es-ES" b="1"/>
              <a:t>Cómo administrar tus relaciones de datos</a:t>
            </a:r>
            <a:br>
              <a:rPr lang="es-ES" b="1"/>
            </a:br>
            <a:endParaRPr/>
          </a:p>
        </p:txBody>
      </p:sp>
      <p:sp>
        <p:nvSpPr>
          <p:cNvPr id="208" name="Google Shape;208;p12"/>
          <p:cNvSpPr txBox="1">
            <a:spLocks noGrp="1"/>
          </p:cNvSpPr>
          <p:nvPr>
            <p:ph idx="1"/>
          </p:nvPr>
        </p:nvSpPr>
        <p:spPr>
          <a:xfrm>
            <a:off x="1097280" y="1845734"/>
            <a:ext cx="10058400" cy="1308283"/>
          </a:xfrm>
          <a:prstGeom prst="rect">
            <a:avLst/>
          </a:prstGeom>
          <a:noFill/>
          <a:ln>
            <a:noFill/>
          </a:ln>
        </p:spPr>
        <p:txBody>
          <a:bodyPr spcFirstLastPara="1" wrap="square" lIns="91425" tIns="45700" rIns="91425" bIns="45700" anchor="ctr" anchorCtr="0">
            <a:normAutofit/>
          </a:bodyPr>
          <a:lstStyle/>
          <a:p>
            <a:pPr marL="344488" lvl="0" indent="-344488" algn="l" rtl="0">
              <a:lnSpc>
                <a:spcPct val="120000"/>
              </a:lnSpc>
              <a:spcBef>
                <a:spcPts val="0"/>
              </a:spcBef>
              <a:spcAft>
                <a:spcPts val="0"/>
              </a:spcAft>
              <a:buSzPts val="1800"/>
              <a:buChar char="▪"/>
            </a:pPr>
            <a:r>
              <a:rPr lang="es-ES" dirty="0"/>
              <a:t>La </a:t>
            </a:r>
            <a:r>
              <a:rPr lang="es-ES" b="1" dirty="0"/>
              <a:t>vista Modelo</a:t>
            </a:r>
            <a:r>
              <a:rPr lang="es-ES" dirty="0"/>
              <a:t> en Power BI Desktop le permite establecer visualmente la relación entre tablas o elementos. Use la vista Modelo para ver una vista esquemática de sus datos.</a:t>
            </a:r>
            <a:endParaRPr dirty="0"/>
          </a:p>
        </p:txBody>
      </p:sp>
      <p:pic>
        <p:nvPicPr>
          <p:cNvPr id="209" name="Google Shape;209;p12"/>
          <p:cNvPicPr preferRelativeResize="0"/>
          <p:nvPr/>
        </p:nvPicPr>
        <p:blipFill rotWithShape="1">
          <a:blip r:embed="rId3">
            <a:alphaModFix/>
          </a:blip>
          <a:srcRect/>
          <a:stretch/>
        </p:blipFill>
        <p:spPr>
          <a:xfrm>
            <a:off x="4366541" y="3429000"/>
            <a:ext cx="2219325" cy="3028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5" name="Google Shape;215;p13"/>
          <p:cNvPicPr preferRelativeResize="0"/>
          <p:nvPr/>
        </p:nvPicPr>
        <p:blipFill rotWithShape="1">
          <a:blip r:embed="rId3">
            <a:alphaModFix/>
          </a:blip>
          <a:srcRect/>
          <a:stretch/>
        </p:blipFill>
        <p:spPr>
          <a:xfrm>
            <a:off x="2831794" y="2105202"/>
            <a:ext cx="9360205" cy="4752798"/>
          </a:xfrm>
          <a:prstGeom prst="rect">
            <a:avLst/>
          </a:prstGeom>
          <a:noFill/>
          <a:ln>
            <a:noFill/>
          </a:ln>
        </p:spPr>
      </p:pic>
      <p:sp>
        <p:nvSpPr>
          <p:cNvPr id="220" name="Google Shape;220;p13"/>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900"/>
              <a:buFont typeface="Arial"/>
              <a:buNone/>
            </a:pPr>
            <a:r>
              <a:rPr lang="es-ES" sz="2900"/>
              <a:t>Agregar y eliminar relaciones. </a:t>
            </a:r>
            <a:endParaRPr sz="2900"/>
          </a:p>
        </p:txBody>
      </p:sp>
      <p:sp>
        <p:nvSpPr>
          <p:cNvPr id="221" name="Google Shape;221;p13"/>
          <p:cNvSpPr txBox="1">
            <a:spLocks noGrp="1"/>
          </p:cNvSpPr>
          <p:nvPr>
            <p:ph idx="1"/>
          </p:nvPr>
        </p:nvSpPr>
        <p:spPr>
          <a:xfrm>
            <a:off x="1124712" y="1845734"/>
            <a:ext cx="10030968" cy="791449"/>
          </a:xfrm>
          <a:prstGeom prst="rect">
            <a:avLst/>
          </a:prstGeom>
          <a:noFill/>
          <a:ln>
            <a:noFill/>
          </a:ln>
        </p:spPr>
        <p:txBody>
          <a:bodyPr spcFirstLastPara="1" wrap="square" lIns="91425" tIns="45700" rIns="91425" bIns="45700" anchor="ctr" anchorCtr="0">
            <a:normAutofit fontScale="85000" lnSpcReduction="20000"/>
          </a:bodyPr>
          <a:lstStyle/>
          <a:p>
            <a:pPr marL="344488" lvl="0" indent="-344488" algn="l" rtl="0">
              <a:lnSpc>
                <a:spcPct val="120000"/>
              </a:lnSpc>
              <a:spcBef>
                <a:spcPts val="0"/>
              </a:spcBef>
              <a:spcAft>
                <a:spcPts val="0"/>
              </a:spcAft>
              <a:buSzPts val="1620"/>
              <a:buChar char="▪"/>
            </a:pPr>
            <a:r>
              <a:rPr lang="es-ES" sz="1800" dirty="0"/>
              <a:t>Para eliminar una relación, haga clic con el botón derecho en la relación y seleccione </a:t>
            </a:r>
            <a:r>
              <a:rPr lang="es-ES" sz="1800" b="1" dirty="0"/>
              <a:t>Eliminar</a:t>
            </a:r>
            <a:r>
              <a:rPr lang="es-ES" sz="1800" dirty="0"/>
              <a:t> . Para crear una relación, arrastre y suelte los campos que desea vincular entre tablas.</a:t>
            </a:r>
            <a:br>
              <a:rPr lang="es-ES" sz="1800" dirty="0"/>
            </a:br>
            <a:endParaRPr sz="1800" dirty="0"/>
          </a:p>
        </p:txBody>
      </p:sp>
      <p:pic>
        <p:nvPicPr>
          <p:cNvPr id="222" name="Google Shape;222;p13"/>
          <p:cNvPicPr preferRelativeResize="0"/>
          <p:nvPr/>
        </p:nvPicPr>
        <p:blipFill rotWithShape="1">
          <a:blip r:embed="rId4">
            <a:alphaModFix/>
          </a:blip>
          <a:srcRect r="13219" b="-2"/>
          <a:stretch/>
        </p:blipFill>
        <p:spPr>
          <a:xfrm>
            <a:off x="4006734" y="2798028"/>
            <a:ext cx="3100456" cy="3899127"/>
          </a:xfrm>
          <a:prstGeom prst="rect">
            <a:avLst/>
          </a:prstGeom>
          <a:noFill/>
          <a:ln w="12700" cap="flat" cmpd="sng">
            <a:solidFill>
              <a:schemeClr val="lt1"/>
            </a:solidFill>
            <a:prstDash val="solid"/>
            <a:round/>
            <a:headEnd type="none" w="sm" len="sm"/>
            <a:tailEnd type="none" w="sm" len="sm"/>
          </a:ln>
        </p:spPr>
      </p:pic>
      <p:sp>
        <p:nvSpPr>
          <p:cNvPr id="223" name="Google Shape;223;p13"/>
          <p:cNvSpPr/>
          <p:nvPr/>
        </p:nvSpPr>
        <p:spPr>
          <a:xfrm>
            <a:off x="11382586" y="0"/>
            <a:ext cx="27432"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9" name="Google Shape;229;p14"/>
          <p:cNvPicPr preferRelativeResize="0"/>
          <p:nvPr/>
        </p:nvPicPr>
        <p:blipFill rotWithShape="1">
          <a:blip r:embed="rId3">
            <a:alphaModFix/>
          </a:blip>
          <a:srcRect/>
          <a:stretch/>
        </p:blipFill>
        <p:spPr>
          <a:xfrm>
            <a:off x="1036321" y="1052601"/>
            <a:ext cx="9526608" cy="1558077"/>
          </a:xfrm>
          <a:prstGeom prst="rect">
            <a:avLst/>
          </a:prstGeom>
          <a:noFill/>
          <a:ln>
            <a:noFill/>
          </a:ln>
        </p:spPr>
      </p:pic>
      <p:sp>
        <p:nvSpPr>
          <p:cNvPr id="234" name="Google Shape;234;p14"/>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3400"/>
              <a:buFont typeface="Arial"/>
              <a:buNone/>
            </a:pPr>
            <a:r>
              <a:rPr lang="es-ES"/>
              <a:t>Ocultar tabla</a:t>
            </a:r>
            <a:endParaRPr/>
          </a:p>
        </p:txBody>
      </p:sp>
      <p:sp>
        <p:nvSpPr>
          <p:cNvPr id="235" name="Google Shape;235;p14"/>
          <p:cNvSpPr txBox="1">
            <a:spLocks noGrp="1"/>
          </p:cNvSpPr>
          <p:nvPr>
            <p:ph idx="1"/>
          </p:nvPr>
        </p:nvSpPr>
        <p:spPr>
          <a:xfrm>
            <a:off x="1000199" y="1845734"/>
            <a:ext cx="10155481" cy="977263"/>
          </a:xfrm>
          <a:prstGeom prst="rect">
            <a:avLst/>
          </a:prstGeom>
          <a:noFill/>
          <a:ln>
            <a:noFill/>
          </a:ln>
        </p:spPr>
        <p:txBody>
          <a:bodyPr spcFirstLastPara="1" wrap="square" lIns="91425" tIns="45700" rIns="91425" bIns="45700" anchor="ctr" anchorCtr="0">
            <a:normAutofit/>
          </a:bodyPr>
          <a:lstStyle/>
          <a:p>
            <a:pPr marL="344488" lvl="0" indent="-344488" algn="l" rtl="0">
              <a:lnSpc>
                <a:spcPct val="120000"/>
              </a:lnSpc>
              <a:spcBef>
                <a:spcPts val="0"/>
              </a:spcBef>
              <a:spcAft>
                <a:spcPts val="0"/>
              </a:spcAft>
              <a:buSzPts val="1620"/>
              <a:buChar char="▪"/>
            </a:pPr>
            <a:r>
              <a:rPr lang="es-ES" sz="1800" dirty="0"/>
              <a:t>Para ocultar una tabla o columna individual de su informe, haga clic con el botón derecho en la tabla o columna en la vista Modelo y seleccione </a:t>
            </a:r>
            <a:r>
              <a:rPr lang="es-ES" sz="1800" b="1" dirty="0"/>
              <a:t>Ocultar en la vista de informe</a:t>
            </a:r>
            <a:r>
              <a:rPr lang="es-ES" sz="1800" dirty="0"/>
              <a:t> .</a:t>
            </a:r>
            <a:endParaRPr dirty="0"/>
          </a:p>
        </p:txBody>
      </p:sp>
      <p:pic>
        <p:nvPicPr>
          <p:cNvPr id="236" name="Google Shape;236;p14"/>
          <p:cNvPicPr preferRelativeResize="0"/>
          <p:nvPr/>
        </p:nvPicPr>
        <p:blipFill rotWithShape="1">
          <a:blip r:embed="rId4">
            <a:alphaModFix/>
          </a:blip>
          <a:srcRect l="26824" r="20511"/>
          <a:stretch/>
        </p:blipFill>
        <p:spPr>
          <a:xfrm>
            <a:off x="4280451" y="3039490"/>
            <a:ext cx="2598561" cy="3107806"/>
          </a:xfrm>
          <a:prstGeom prst="rect">
            <a:avLst/>
          </a:prstGeom>
          <a:noFill/>
          <a:ln w="12700" cap="flat" cmpd="sng">
            <a:solidFill>
              <a:schemeClr val="lt1"/>
            </a:solidFill>
            <a:prstDash val="solid"/>
            <a:round/>
            <a:headEnd type="none" w="sm" len="sm"/>
            <a:tailEnd type="none" w="sm" len="sm"/>
          </a:ln>
        </p:spPr>
      </p:pic>
      <p:sp>
        <p:nvSpPr>
          <p:cNvPr id="237" name="Google Shape;237;p14"/>
          <p:cNvSpPr/>
          <p:nvPr/>
        </p:nvSpPr>
        <p:spPr>
          <a:xfrm>
            <a:off x="11382586" y="0"/>
            <a:ext cx="27432"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3" name="Google Shape;243;p15"/>
          <p:cNvPicPr preferRelativeResize="0"/>
          <p:nvPr/>
        </p:nvPicPr>
        <p:blipFill rotWithShape="1">
          <a:blip r:embed="rId3">
            <a:alphaModFix/>
          </a:blip>
          <a:srcRect/>
          <a:stretch/>
        </p:blipFill>
        <p:spPr>
          <a:xfrm>
            <a:off x="3301694" y="2324554"/>
            <a:ext cx="9360205" cy="4752798"/>
          </a:xfrm>
          <a:prstGeom prst="rect">
            <a:avLst/>
          </a:prstGeom>
          <a:noFill/>
          <a:ln>
            <a:noFill/>
          </a:ln>
        </p:spPr>
      </p:pic>
      <p:sp>
        <p:nvSpPr>
          <p:cNvPr id="248" name="Google Shape;248;p15"/>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3400"/>
              <a:buFont typeface="Arial"/>
              <a:buNone/>
            </a:pPr>
            <a:r>
              <a:rPr lang="es-ES" b="1" dirty="0"/>
              <a:t>Administrar relaciones</a:t>
            </a:r>
            <a:endParaRPr dirty="0"/>
          </a:p>
        </p:txBody>
      </p:sp>
      <p:sp>
        <p:nvSpPr>
          <p:cNvPr id="249" name="Google Shape;249;p15"/>
          <p:cNvSpPr txBox="1">
            <a:spLocks noGrp="1"/>
          </p:cNvSpPr>
          <p:nvPr>
            <p:ph idx="1"/>
          </p:nvPr>
        </p:nvSpPr>
        <p:spPr>
          <a:xfrm>
            <a:off x="1057192" y="1577547"/>
            <a:ext cx="10077616" cy="1583266"/>
          </a:xfrm>
          <a:prstGeom prst="rect">
            <a:avLst/>
          </a:prstGeom>
          <a:noFill/>
          <a:ln>
            <a:noFill/>
          </a:ln>
        </p:spPr>
        <p:txBody>
          <a:bodyPr spcFirstLastPara="1" wrap="square" lIns="91425" tIns="45700" rIns="91425" bIns="45700" anchor="ctr" anchorCtr="0">
            <a:normAutofit/>
          </a:bodyPr>
          <a:lstStyle/>
          <a:p>
            <a:pPr marL="0" lvl="0" indent="0" algn="just" rtl="0">
              <a:lnSpc>
                <a:spcPct val="110000"/>
              </a:lnSpc>
              <a:spcBef>
                <a:spcPts val="0"/>
              </a:spcBef>
              <a:spcAft>
                <a:spcPts val="0"/>
              </a:spcAft>
              <a:buSzPts val="1260"/>
              <a:buNone/>
            </a:pPr>
            <a:r>
              <a:rPr lang="es-ES" sz="1600" dirty="0"/>
              <a:t>Para obtener una vista más detallada de sus relaciones de datos, en la pestaña </a:t>
            </a:r>
            <a:r>
              <a:rPr lang="es-ES" sz="1600" b="1" dirty="0"/>
              <a:t>Inicio</a:t>
            </a:r>
            <a:r>
              <a:rPr lang="es-ES" sz="1600" dirty="0"/>
              <a:t> , seleccione </a:t>
            </a:r>
            <a:r>
              <a:rPr lang="es-ES" sz="1600" b="1" dirty="0"/>
              <a:t>Administrar relaciones</a:t>
            </a:r>
            <a:r>
              <a:rPr lang="es-ES" sz="1600" dirty="0"/>
              <a:t> . El cuadro de diálogo </a:t>
            </a:r>
            <a:r>
              <a:rPr lang="es-ES" sz="1600" b="1" dirty="0"/>
              <a:t>Administrar relaciones</a:t>
            </a:r>
            <a:r>
              <a:rPr lang="es-ES" sz="1600" dirty="0"/>
              <a:t> muestra sus relaciones como una lista en lugar de como un diagrama visual. En el cuadro de diálogo, puede seleccionar </a:t>
            </a:r>
            <a:r>
              <a:rPr lang="es-ES" sz="1600" b="1" dirty="0"/>
              <a:t>Detección automática</a:t>
            </a:r>
            <a:r>
              <a:rPr lang="es-ES" sz="1600" dirty="0"/>
              <a:t> para buscar relaciones en datos nuevos o actualizados. Seleccione </a:t>
            </a:r>
            <a:r>
              <a:rPr lang="es-ES" sz="1600" b="1" dirty="0"/>
              <a:t>Editar</a:t>
            </a:r>
            <a:r>
              <a:rPr lang="es-ES" sz="1600" dirty="0"/>
              <a:t> para editar manualmente sus relaciones. Encontrará opciones avanzadas en la sección Editar para establecer la </a:t>
            </a:r>
            <a:r>
              <a:rPr lang="es-ES" sz="1600" i="1" dirty="0"/>
              <a:t>cardinalidad</a:t>
            </a:r>
            <a:r>
              <a:rPr lang="es-ES" sz="1600" dirty="0"/>
              <a:t> y la dirección del </a:t>
            </a:r>
            <a:r>
              <a:rPr lang="es-ES" sz="1600" i="1" dirty="0"/>
              <a:t>filtro cruzado</a:t>
            </a:r>
            <a:r>
              <a:rPr lang="es-ES" sz="1600" dirty="0"/>
              <a:t> de sus relaciones.</a:t>
            </a:r>
            <a:endParaRPr sz="1600" dirty="0"/>
          </a:p>
        </p:txBody>
      </p:sp>
      <p:pic>
        <p:nvPicPr>
          <p:cNvPr id="250" name="Google Shape;250;p15"/>
          <p:cNvPicPr preferRelativeResize="0"/>
          <p:nvPr/>
        </p:nvPicPr>
        <p:blipFill rotWithShape="1">
          <a:blip r:embed="rId4">
            <a:alphaModFix/>
          </a:blip>
          <a:srcRect r="-4" b="3105"/>
          <a:stretch/>
        </p:blipFill>
        <p:spPr>
          <a:xfrm>
            <a:off x="3780441" y="3697187"/>
            <a:ext cx="3564239" cy="2298485"/>
          </a:xfrm>
          <a:prstGeom prst="rect">
            <a:avLst/>
          </a:prstGeom>
          <a:noFill/>
          <a:ln w="9525" cap="flat" cmpd="sng">
            <a:solidFill>
              <a:srgbClr val="4F8F90"/>
            </a:solidFill>
            <a:prstDash val="solid"/>
            <a:round/>
            <a:headEnd type="none" w="sm" len="sm"/>
            <a:tailEnd type="none" w="sm" len="sm"/>
          </a:ln>
        </p:spPr>
      </p:pic>
      <p:sp>
        <p:nvSpPr>
          <p:cNvPr id="251" name="Google Shape;251;p15"/>
          <p:cNvSpPr/>
          <p:nvPr/>
        </p:nvSpPr>
        <p:spPr>
          <a:xfrm>
            <a:off x="11387666" y="-2718"/>
            <a:ext cx="27432"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graphicFrame>
        <p:nvGraphicFramePr>
          <p:cNvPr id="257" name="Google Shape;257;p16"/>
          <p:cNvGraphicFramePr/>
          <p:nvPr>
            <p:extLst>
              <p:ext uri="{D42A27DB-BD31-4B8C-83A1-F6EECF244321}">
                <p14:modId xmlns:p14="http://schemas.microsoft.com/office/powerpoint/2010/main" val="3732886905"/>
              </p:ext>
            </p:extLst>
          </p:nvPr>
        </p:nvGraphicFramePr>
        <p:xfrm>
          <a:off x="717792" y="2590316"/>
          <a:ext cx="6597408" cy="3690965"/>
        </p:xfrm>
        <a:graphic>
          <a:graphicData uri="http://schemas.openxmlformats.org/drawingml/2006/table">
            <a:tbl>
              <a:tblPr>
                <a:noFill/>
              </a:tblPr>
              <a:tblGrid>
                <a:gridCol w="2462730">
                  <a:extLst>
                    <a:ext uri="{9D8B030D-6E8A-4147-A177-3AD203B41FA5}">
                      <a16:colId xmlns:a16="http://schemas.microsoft.com/office/drawing/2014/main" val="20000"/>
                    </a:ext>
                  </a:extLst>
                </a:gridCol>
                <a:gridCol w="4134678">
                  <a:extLst>
                    <a:ext uri="{9D8B030D-6E8A-4147-A177-3AD203B41FA5}">
                      <a16:colId xmlns:a16="http://schemas.microsoft.com/office/drawing/2014/main" val="20001"/>
                    </a:ext>
                  </a:extLst>
                </a:gridCol>
              </a:tblGrid>
              <a:tr h="381350">
                <a:tc>
                  <a:txBody>
                    <a:bodyPr/>
                    <a:lstStyle/>
                    <a:p>
                      <a:pPr marL="0" marR="0" lvl="0" indent="0" algn="l" rtl="0">
                        <a:spcBef>
                          <a:spcPts val="0"/>
                        </a:spcBef>
                        <a:spcAft>
                          <a:spcPts val="0"/>
                        </a:spcAft>
                        <a:buNone/>
                      </a:pPr>
                      <a:r>
                        <a:rPr lang="es-ES" sz="1800" u="none" strike="noStrike" cap="none" dirty="0"/>
                        <a:t>Opciones de cardinalidad</a:t>
                      </a:r>
                      <a:endParaRPr dirty="0"/>
                    </a:p>
                  </a:txBody>
                  <a:tcPr marL="91450" marR="91450" marT="45725" marB="45725" anchor="b">
                    <a:lnL w="12700" cap="flat" cmpd="sng">
                      <a:solidFill>
                        <a:srgbClr val="50EB5C"/>
                      </a:solidFill>
                      <a:prstDash val="solid"/>
                      <a:round/>
                      <a:headEnd type="none" w="sm" len="sm"/>
                      <a:tailEnd type="none" w="sm" len="sm"/>
                    </a:lnL>
                    <a:lnR w="12700" cap="flat" cmpd="sng">
                      <a:solidFill>
                        <a:srgbClr val="B0E75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s-ES" sz="1800" u="none" strike="noStrike" cap="none"/>
                        <a:t>Ejemplo</a:t>
                      </a:r>
                      <a:endParaRPr/>
                    </a:p>
                  </a:txBody>
                  <a:tcPr marL="91450" marR="91450" marT="45725" marB="45725" anchor="b">
                    <a:lnL w="12700" cap="flat" cmpd="sng">
                      <a:solidFill>
                        <a:srgbClr val="B0E75C"/>
                      </a:solidFill>
                      <a:prstDash val="solid"/>
                      <a:round/>
                      <a:headEnd type="none" w="sm" len="sm"/>
                      <a:tailEnd type="none" w="sm" len="sm"/>
                    </a:lnL>
                    <a:lnR w="12700" cap="flat" cmpd="sng">
                      <a:solidFill>
                        <a:srgbClr val="B0E75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811450">
                <a:tc>
                  <a:txBody>
                    <a:bodyPr/>
                    <a:lstStyle/>
                    <a:p>
                      <a:pPr marL="0" marR="0" lvl="0" indent="0" algn="l" rtl="0">
                        <a:spcBef>
                          <a:spcPts val="0"/>
                        </a:spcBef>
                        <a:spcAft>
                          <a:spcPts val="0"/>
                        </a:spcAft>
                        <a:buNone/>
                      </a:pPr>
                      <a:r>
                        <a:rPr lang="es-ES" sz="1800" i="1" u="none" strike="noStrike" cap="none" dirty="0"/>
                        <a:t>Muchos a uno</a:t>
                      </a:r>
                      <a:endParaRPr sz="1800"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s-ES" sz="1800" u="none" strike="noStrike" cap="none"/>
                        <a:t>La relación predeterminada más común. La columna en una tabla puede tener más de una instancia de un valor. La tabla relacionada (o tabla de búsqueda) tiene solo una instancia de un valor.</a:t>
                      </a:r>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239425">
                <a:tc>
                  <a:txBody>
                    <a:bodyPr/>
                    <a:lstStyle/>
                    <a:p>
                      <a:pPr marL="0" marR="0" lvl="0" indent="0" algn="l" rtl="0">
                        <a:spcBef>
                          <a:spcPts val="0"/>
                        </a:spcBef>
                        <a:spcAft>
                          <a:spcPts val="0"/>
                        </a:spcAft>
                        <a:buNone/>
                      </a:pPr>
                      <a:r>
                        <a:rPr lang="es-ES" sz="1800" i="1" u="none" strike="noStrike" cap="none"/>
                        <a:t>Uno a Uno</a:t>
                      </a:r>
                      <a:endParaRPr sz="18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s-ES" sz="1800" u="none" strike="noStrike" cap="none" dirty="0"/>
                        <a:t>La columna en una tabla tiene solo una instancia de un valor particular, y la otra tabla relacionada tiene solo una instancia de un valor particular.</a:t>
                      </a:r>
                      <a:endParaRPr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58" name="Google Shape;258;p16"/>
          <p:cNvSpPr/>
          <p:nvPr/>
        </p:nvSpPr>
        <p:spPr>
          <a:xfrm>
            <a:off x="717792" y="1266917"/>
            <a:ext cx="10799434" cy="1323399"/>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171717"/>
              </a:buClr>
              <a:buSzPts val="1200"/>
              <a:buFont typeface="Quattrocento Sans"/>
              <a:buNone/>
            </a:pPr>
            <a:r>
              <a:rPr lang="es-ES" sz="1600" b="0" i="0" u="none" strike="noStrike" cap="none" dirty="0">
                <a:solidFill>
                  <a:srgbClr val="171717"/>
                </a:solidFill>
                <a:latin typeface="Abadi" panose="020B0604020104020204" pitchFamily="34" charset="0"/>
                <a:ea typeface="Quattrocento Sans"/>
                <a:cs typeface="Quattrocento Sans"/>
                <a:sym typeface="Quattrocento Sans"/>
              </a:rPr>
              <a:t>Sus opciones para </a:t>
            </a:r>
            <a:r>
              <a:rPr lang="es-ES" sz="1600" b="0" i="0" u="none" strike="noStrike" cap="none" dirty="0" err="1">
                <a:solidFill>
                  <a:srgbClr val="171717"/>
                </a:solidFill>
                <a:latin typeface="Abadi" panose="020B0604020104020204" pitchFamily="34" charset="0"/>
                <a:ea typeface="Quattrocento Sans"/>
                <a:cs typeface="Quattrocento Sans"/>
                <a:sym typeface="Quattrocento Sans"/>
              </a:rPr>
              <a:t>Cardinality</a:t>
            </a:r>
            <a:r>
              <a:rPr lang="es-ES" sz="1600" b="0" i="0" u="none" strike="noStrike" cap="none" dirty="0">
                <a:solidFill>
                  <a:srgbClr val="171717"/>
                </a:solidFill>
                <a:latin typeface="Abadi" panose="020B0604020104020204" pitchFamily="34" charset="0"/>
                <a:ea typeface="Quattrocento Sans"/>
                <a:cs typeface="Quattrocento Sans"/>
                <a:sym typeface="Quattrocento Sans"/>
              </a:rPr>
              <a:t> se explican en la siguiente tabla.</a:t>
            </a:r>
            <a:endParaRPr sz="1400" b="0" i="0" u="none" strike="noStrike" cap="none" dirty="0">
              <a:solidFill>
                <a:schemeClr val="lt1"/>
              </a:solidFill>
              <a:latin typeface="Abadi" panose="020B0604020104020204" pitchFamily="34" charset="0"/>
              <a:ea typeface="Arial"/>
              <a:cs typeface="Arial"/>
              <a:sym typeface="Arial"/>
            </a:endParaRPr>
          </a:p>
          <a:p>
            <a:pPr marL="0" marR="0" lvl="0" indent="0" algn="l" rtl="0">
              <a:lnSpc>
                <a:spcPct val="100000"/>
              </a:lnSpc>
              <a:spcBef>
                <a:spcPts val="0"/>
              </a:spcBef>
              <a:spcAft>
                <a:spcPts val="0"/>
              </a:spcAft>
              <a:buClr>
                <a:srgbClr val="171717"/>
              </a:buClr>
              <a:buSzPts val="1200"/>
              <a:buFont typeface="Quattrocento Sans"/>
              <a:buNone/>
            </a:pPr>
            <a:r>
              <a:rPr lang="es-ES" sz="1600" b="0" i="0" u="none" strike="noStrike" cap="none" dirty="0">
                <a:solidFill>
                  <a:srgbClr val="171717"/>
                </a:solidFill>
                <a:latin typeface="Abadi" panose="020B0604020104020204" pitchFamily="34" charset="0"/>
                <a:ea typeface="Quattrocento Sans"/>
                <a:cs typeface="Quattrocento Sans"/>
                <a:sym typeface="Quattrocento Sans"/>
              </a:rPr>
              <a:t>De forma predeterminada, establecerá relaciones para realizar un filtro cruzado en ambas direcciones. El filtrado cruzado en una sola dirección limita algunas de las capacidades de modelado en una relación.</a:t>
            </a:r>
            <a:endParaRPr sz="1400" b="0" i="0" u="none" strike="noStrike" cap="none" dirty="0">
              <a:solidFill>
                <a:schemeClr val="lt1"/>
              </a:solidFill>
              <a:latin typeface="Abadi" panose="020B0604020104020204" pitchFamily="34" charset="0"/>
              <a:ea typeface="Arial"/>
              <a:cs typeface="Arial"/>
              <a:sym typeface="Arial"/>
            </a:endParaRPr>
          </a:p>
          <a:p>
            <a:pPr marL="0" marR="0" lvl="0" indent="0" algn="l" rtl="0">
              <a:lnSpc>
                <a:spcPct val="100000"/>
              </a:lnSpc>
              <a:spcBef>
                <a:spcPts val="0"/>
              </a:spcBef>
              <a:spcAft>
                <a:spcPts val="0"/>
              </a:spcAft>
              <a:buClr>
                <a:srgbClr val="171717"/>
              </a:buClr>
              <a:buSzPts val="1200"/>
              <a:buFont typeface="Quattrocento Sans"/>
              <a:buNone/>
            </a:pPr>
            <a:r>
              <a:rPr lang="es-ES" sz="1600" b="0" i="0" u="none" strike="noStrike" cap="none" dirty="0">
                <a:solidFill>
                  <a:srgbClr val="171717"/>
                </a:solidFill>
                <a:latin typeface="Abadi" panose="020B0604020104020204" pitchFamily="34" charset="0"/>
                <a:ea typeface="Quattrocento Sans"/>
                <a:cs typeface="Quattrocento Sans"/>
                <a:sym typeface="Quattrocento Sans"/>
              </a:rPr>
              <a:t>Establecer relaciones precisas entre sus datos le permite crear cálculos complejos a través de múltiples elementos de datos.</a:t>
            </a:r>
            <a:endParaRPr sz="2400" b="0" i="0" u="none" strike="noStrike" cap="none" dirty="0">
              <a:solidFill>
                <a:schemeClr val="lt1"/>
              </a:solidFill>
              <a:latin typeface="Abadi" panose="020B0604020104020204" pitchFamily="34" charset="0"/>
              <a:ea typeface="Arial"/>
              <a:cs typeface="Arial"/>
              <a:sym typeface="Arial"/>
            </a:endParaRPr>
          </a:p>
        </p:txBody>
      </p:sp>
      <p:pic>
        <p:nvPicPr>
          <p:cNvPr id="259" name="Google Shape;259;p16"/>
          <p:cNvPicPr preferRelativeResize="0"/>
          <p:nvPr/>
        </p:nvPicPr>
        <p:blipFill rotWithShape="1">
          <a:blip r:embed="rId3">
            <a:alphaModFix/>
          </a:blip>
          <a:srcRect/>
          <a:stretch/>
        </p:blipFill>
        <p:spPr>
          <a:xfrm>
            <a:off x="7315200" y="2794000"/>
            <a:ext cx="4098561" cy="3248483"/>
          </a:xfrm>
          <a:prstGeom prst="rect">
            <a:avLst/>
          </a:prstGeom>
          <a:noFill/>
          <a:ln>
            <a:noFill/>
          </a:ln>
        </p:spPr>
      </p:pic>
      <p:sp>
        <p:nvSpPr>
          <p:cNvPr id="4" name="Título 3">
            <a:extLst>
              <a:ext uri="{FF2B5EF4-FFF2-40B4-BE49-F238E27FC236}">
                <a16:creationId xmlns:a16="http://schemas.microsoft.com/office/drawing/2014/main" id="{03D7E305-C3AD-7BE3-055A-250D4DD9A0B9}"/>
              </a:ext>
            </a:extLst>
          </p:cNvPr>
          <p:cNvSpPr>
            <a:spLocks noGrp="1"/>
          </p:cNvSpPr>
          <p:nvPr>
            <p:ph type="title"/>
          </p:nvPr>
        </p:nvSpPr>
        <p:spPr>
          <a:xfrm>
            <a:off x="717792" y="257106"/>
            <a:ext cx="10437888" cy="1009811"/>
          </a:xfrm>
        </p:spPr>
        <p:txBody>
          <a:bodyPr/>
          <a:lstStyle/>
          <a:p>
            <a:r>
              <a:rPr lang="es-ES" b="1" dirty="0"/>
              <a:t>Cardinalidad</a:t>
            </a:r>
            <a:endParaRPr lang="es-CO" dirty="0"/>
          </a:p>
        </p:txBody>
      </p:sp>
      <p:sp>
        <p:nvSpPr>
          <p:cNvPr id="5" name="Marcador de contenido 4">
            <a:extLst>
              <a:ext uri="{FF2B5EF4-FFF2-40B4-BE49-F238E27FC236}">
                <a16:creationId xmlns:a16="http://schemas.microsoft.com/office/drawing/2014/main" id="{93CFEE28-1B38-AA07-597F-82D5A0C5A530}"/>
              </a:ext>
            </a:extLst>
          </p:cNvPr>
          <p:cNvSpPr>
            <a:spLocks noGrp="1"/>
          </p:cNvSpPr>
          <p:nvPr>
            <p:ph idx="1"/>
          </p:nvPr>
        </p:nvSpPr>
        <p:spPr/>
        <p:txBody>
          <a:bodyPr/>
          <a:lstStyle/>
          <a:p>
            <a:endParaRPr lang="es-CO"/>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7"/>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rtl="0">
              <a:lnSpc>
                <a:spcPct val="90000"/>
              </a:lnSpc>
              <a:spcBef>
                <a:spcPts val="0"/>
              </a:spcBef>
              <a:spcAft>
                <a:spcPts val="0"/>
              </a:spcAft>
              <a:buClr>
                <a:schemeClr val="lt1"/>
              </a:buClr>
              <a:buSzPts val="3400"/>
              <a:buFont typeface="Quattrocento Sans"/>
              <a:buNone/>
            </a:pPr>
            <a:r>
              <a:rPr lang="es-ES" b="1" i="0" dirty="0">
                <a:latin typeface="Quattrocento Sans"/>
                <a:ea typeface="Quattrocento Sans"/>
                <a:cs typeface="Quattrocento Sans"/>
                <a:sym typeface="Quattrocento Sans"/>
              </a:rPr>
              <a:t>Consultas analíticas</a:t>
            </a:r>
            <a:br>
              <a:rPr lang="es-ES" b="1" i="0" dirty="0">
                <a:latin typeface="Quattrocento Sans"/>
                <a:ea typeface="Quattrocento Sans"/>
                <a:cs typeface="Quattrocento Sans"/>
                <a:sym typeface="Quattrocento Sans"/>
              </a:rPr>
            </a:br>
            <a:endParaRPr dirty="0"/>
          </a:p>
        </p:txBody>
      </p:sp>
      <p:sp>
        <p:nvSpPr>
          <p:cNvPr id="265" name="Google Shape;265;p17"/>
          <p:cNvSpPr txBox="1">
            <a:spLocks noGrp="1"/>
          </p:cNvSpPr>
          <p:nvPr>
            <p:ph idx="1"/>
          </p:nvPr>
        </p:nvSpPr>
        <p:spPr>
          <a:xfrm>
            <a:off x="871993" y="1417320"/>
            <a:ext cx="10058400" cy="4023360"/>
          </a:xfrm>
          <a:prstGeom prst="rect">
            <a:avLst/>
          </a:prstGeom>
          <a:noFill/>
          <a:ln>
            <a:noFill/>
          </a:ln>
        </p:spPr>
        <p:txBody>
          <a:bodyPr spcFirstLastPara="1" wrap="square" lIns="91425" tIns="45700" rIns="91425" bIns="45700" anchor="ctr" anchorCtr="0">
            <a:normAutofit fontScale="92500" lnSpcReduction="20000"/>
          </a:bodyPr>
          <a:lstStyle/>
          <a:p>
            <a:pPr marL="344488" lvl="0" indent="-344488" algn="l" rtl="0">
              <a:lnSpc>
                <a:spcPct val="120000"/>
              </a:lnSpc>
              <a:spcBef>
                <a:spcPts val="0"/>
              </a:spcBef>
              <a:spcAft>
                <a:spcPts val="0"/>
              </a:spcAft>
              <a:buSzPct val="90000"/>
              <a:buChar char="▪"/>
            </a:pPr>
            <a:r>
              <a:rPr lang="es-ES" b="0" i="0" dirty="0">
                <a:latin typeface="Quattrocento Sans"/>
                <a:ea typeface="Quattrocento Sans"/>
                <a:cs typeface="Quattrocento Sans"/>
                <a:sym typeface="Quattrocento Sans"/>
              </a:rPr>
              <a:t>Una </a:t>
            </a:r>
            <a:r>
              <a:rPr lang="es-ES" b="0" i="1" dirty="0">
                <a:latin typeface="Quattrocento Sans"/>
                <a:ea typeface="Quattrocento Sans"/>
                <a:cs typeface="Quattrocento Sans"/>
                <a:sym typeface="Quattrocento Sans"/>
              </a:rPr>
              <a:t>consulta analítica</a:t>
            </a:r>
            <a:r>
              <a:rPr lang="es-ES" b="0" i="0" dirty="0">
                <a:latin typeface="Quattrocento Sans"/>
                <a:ea typeface="Quattrocento Sans"/>
                <a:cs typeface="Quattrocento Sans"/>
                <a:sym typeface="Quattrocento Sans"/>
              </a:rPr>
              <a:t> es una consulta que produce un resultado a partir de un modelo de datos. Cada objeto visual de Power BI, en segundo plano, envía una consulta analítica a Power BI para consultar el modelo. La consulta analítica se escribe como una declaración de consulta de Expresiones de análisis de datos (DAX). Sin embargo, no es necesario que escriba una declaración DAX nativa; solo necesita configurar los elementos visuales del informe mapeando los campos del conjunto de datos.</a:t>
            </a:r>
            <a:endParaRPr dirty="0"/>
          </a:p>
          <a:p>
            <a:pPr marL="344488" lvl="0" indent="-344488" algn="l" rtl="0">
              <a:lnSpc>
                <a:spcPct val="120000"/>
              </a:lnSpc>
              <a:spcBef>
                <a:spcPts val="1600"/>
              </a:spcBef>
              <a:spcAft>
                <a:spcPts val="0"/>
              </a:spcAft>
              <a:buSzPct val="90000"/>
              <a:buChar char="▪"/>
            </a:pPr>
            <a:r>
              <a:rPr lang="es-ES" b="0" i="0" dirty="0">
                <a:latin typeface="Quattrocento Sans"/>
                <a:ea typeface="Quattrocento Sans"/>
                <a:cs typeface="Quattrocento Sans"/>
                <a:sym typeface="Quattrocento Sans"/>
              </a:rPr>
              <a:t>Una consulta analítica tiene tres fases que se implementan en el siguiente orden:</a:t>
            </a:r>
            <a:endParaRPr dirty="0"/>
          </a:p>
          <a:p>
            <a:pPr marL="344488" lvl="0" indent="-344488" algn="l" rtl="0">
              <a:lnSpc>
                <a:spcPct val="120000"/>
              </a:lnSpc>
              <a:spcBef>
                <a:spcPts val="1600"/>
              </a:spcBef>
              <a:spcAft>
                <a:spcPts val="0"/>
              </a:spcAft>
              <a:buSzPct val="90000"/>
              <a:buFont typeface="Arial"/>
              <a:buAutoNum type="arabicPeriod"/>
            </a:pPr>
            <a:r>
              <a:rPr lang="es-ES" b="0" i="0" dirty="0">
                <a:latin typeface="Quattrocento Sans"/>
                <a:ea typeface="Quattrocento Sans"/>
                <a:cs typeface="Quattrocento Sans"/>
                <a:sym typeface="Quattrocento Sans"/>
              </a:rPr>
              <a:t>Filtrar</a:t>
            </a:r>
            <a:endParaRPr dirty="0"/>
          </a:p>
          <a:p>
            <a:pPr marL="344488" lvl="0" indent="-344488" algn="l" rtl="0">
              <a:lnSpc>
                <a:spcPct val="120000"/>
              </a:lnSpc>
              <a:spcBef>
                <a:spcPts val="1600"/>
              </a:spcBef>
              <a:spcAft>
                <a:spcPts val="0"/>
              </a:spcAft>
              <a:buSzPct val="90000"/>
              <a:buFont typeface="Arial"/>
              <a:buAutoNum type="arabicPeriod"/>
            </a:pPr>
            <a:r>
              <a:rPr lang="es-ES" b="0" i="0" dirty="0">
                <a:latin typeface="Quattrocento Sans"/>
                <a:ea typeface="Quattrocento Sans"/>
                <a:cs typeface="Quattrocento Sans"/>
                <a:sym typeface="Quattrocento Sans"/>
              </a:rPr>
              <a:t>Grupo</a:t>
            </a:r>
            <a:endParaRPr dirty="0"/>
          </a:p>
          <a:p>
            <a:pPr marL="344488" lvl="0" indent="-344488" algn="l" rtl="0">
              <a:lnSpc>
                <a:spcPct val="120000"/>
              </a:lnSpc>
              <a:spcBef>
                <a:spcPts val="1600"/>
              </a:spcBef>
              <a:spcAft>
                <a:spcPts val="0"/>
              </a:spcAft>
              <a:buSzPct val="90000"/>
              <a:buFont typeface="Arial"/>
              <a:buAutoNum type="arabicPeriod"/>
            </a:pPr>
            <a:r>
              <a:rPr lang="es-ES" b="0" i="0" dirty="0">
                <a:latin typeface="Quattrocento Sans"/>
                <a:ea typeface="Quattrocento Sans"/>
                <a:cs typeface="Quattrocento Sans"/>
                <a:sym typeface="Quattrocento Sans"/>
              </a:rPr>
              <a:t>Resumir</a:t>
            </a:r>
            <a:endParaRPr dirty="0"/>
          </a:p>
          <a:p>
            <a:pPr marL="344488" lvl="0" indent="-238760" algn="l" rtl="0">
              <a:lnSpc>
                <a:spcPct val="120000"/>
              </a:lnSpc>
              <a:spcBef>
                <a:spcPts val="1600"/>
              </a:spcBef>
              <a:spcAft>
                <a:spcPts val="0"/>
              </a:spcAft>
              <a:buSzPct val="90000"/>
              <a:buNone/>
            </a:pPr>
            <a:endParaRPr dirty="0"/>
          </a:p>
        </p:txBody>
      </p:sp>
      <p:pic>
        <p:nvPicPr>
          <p:cNvPr id="266" name="Google Shape;266;p17" descr="Texto&#10;&#10;Descripción generada automáticamente con confianza media"/>
          <p:cNvPicPr preferRelativeResize="0"/>
          <p:nvPr/>
        </p:nvPicPr>
        <p:blipFill rotWithShape="1">
          <a:blip r:embed="rId3">
            <a:alphaModFix/>
          </a:blip>
          <a:srcRect/>
          <a:stretch/>
        </p:blipFill>
        <p:spPr>
          <a:xfrm>
            <a:off x="4122241" y="4256790"/>
            <a:ext cx="6608629" cy="17786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187EEE6-ED38-4EBE-B6F6-DF7E9016F3CD}"/>
              </a:ext>
            </a:extLst>
          </p:cNvPr>
          <p:cNvSpPr>
            <a:spLocks noGrp="1"/>
          </p:cNvSpPr>
          <p:nvPr>
            <p:ph idx="1"/>
          </p:nvPr>
        </p:nvSpPr>
        <p:spPr>
          <a:xfrm>
            <a:off x="1066800" y="2754414"/>
            <a:ext cx="10058400" cy="2197148"/>
          </a:xfrm>
        </p:spPr>
        <p:txBody>
          <a:bodyPr>
            <a:normAutofit/>
          </a:bodyPr>
          <a:lstStyle/>
          <a:p>
            <a:pPr algn="ctr"/>
            <a:r>
              <a:rPr lang="es-ES" sz="3600" b="1" dirty="0"/>
              <a:t>ALFREDO A. DIAZ CLARO</a:t>
            </a:r>
          </a:p>
          <a:p>
            <a:pPr algn="ctr"/>
            <a:r>
              <a:rPr lang="es-ES" sz="3600" b="1" dirty="0"/>
              <a:t>adiaz@unab.edu.co</a:t>
            </a:r>
          </a:p>
          <a:p>
            <a:pPr algn="ctr"/>
            <a:r>
              <a:rPr lang="es-ES" sz="3600" b="1" dirty="0"/>
              <a:t>Alfredoa.diazc@gmail.com</a:t>
            </a:r>
          </a:p>
          <a:p>
            <a:pPr algn="ctr"/>
            <a:endParaRPr lang="es-CO" sz="3600" b="1" dirty="0"/>
          </a:p>
        </p:txBody>
      </p:sp>
    </p:spTree>
    <p:extLst>
      <p:ext uri="{BB962C8B-B14F-4D97-AF65-F5344CB8AC3E}">
        <p14:creationId xmlns:p14="http://schemas.microsoft.com/office/powerpoint/2010/main" val="1091726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8"/>
          <p:cNvSpPr txBox="1">
            <a:spLocks noGrp="1"/>
          </p:cNvSpPr>
          <p:nvPr>
            <p:ph type="title"/>
          </p:nvPr>
        </p:nvSpPr>
        <p:spPr>
          <a:xfrm>
            <a:off x="715617" y="257107"/>
            <a:ext cx="10440063" cy="1266894"/>
          </a:xfrm>
          <a:prstGeom prst="rect">
            <a:avLst/>
          </a:prstGeom>
          <a:noFill/>
          <a:ln>
            <a:noFill/>
          </a:ln>
        </p:spPr>
        <p:txBody>
          <a:bodyPr spcFirstLastPara="1" wrap="square" lIns="91425" tIns="45700" rIns="91425" bIns="45700" anchor="t" anchorCtr="0">
            <a:normAutofit fontScale="90000"/>
          </a:bodyPr>
          <a:lstStyle/>
          <a:p>
            <a:pPr marL="0" lvl="0" indent="0" algn="r" rtl="0">
              <a:lnSpc>
                <a:spcPct val="90000"/>
              </a:lnSpc>
              <a:spcBef>
                <a:spcPts val="0"/>
              </a:spcBef>
              <a:spcAft>
                <a:spcPts val="0"/>
              </a:spcAft>
              <a:buClr>
                <a:schemeClr val="lt1"/>
              </a:buClr>
              <a:buSzPts val="3400"/>
              <a:buFont typeface="Quattrocento Sans"/>
              <a:buNone/>
            </a:pPr>
            <a:r>
              <a:rPr lang="es-ES" b="0" i="0" dirty="0">
                <a:latin typeface="Quattrocento Sans"/>
                <a:ea typeface="Quattrocento Sans"/>
                <a:cs typeface="Quattrocento Sans"/>
                <a:sym typeface="Quattrocento Sans"/>
              </a:rPr>
              <a:t>No todas las consultas analíticas necesitan filtrar, agrupar y resumir</a:t>
            </a:r>
            <a:endParaRPr dirty="0"/>
          </a:p>
        </p:txBody>
      </p:sp>
      <p:sp>
        <p:nvSpPr>
          <p:cNvPr id="272" name="Google Shape;272;p18"/>
          <p:cNvSpPr txBox="1">
            <a:spLocks noGrp="1"/>
          </p:cNvSpPr>
          <p:nvPr>
            <p:ph idx="1"/>
          </p:nvPr>
        </p:nvSpPr>
        <p:spPr>
          <a:prstGeom prst="rect">
            <a:avLst/>
          </a:prstGeom>
          <a:noFill/>
          <a:ln>
            <a:noFill/>
          </a:ln>
        </p:spPr>
        <p:txBody>
          <a:bodyPr spcFirstLastPara="1" wrap="square" lIns="91425" tIns="45700" rIns="91425" bIns="45700" anchor="ctr" anchorCtr="0">
            <a:normAutofit/>
          </a:bodyPr>
          <a:lstStyle/>
          <a:p>
            <a:pPr marL="344488" lvl="0" indent="-344488" algn="l" rtl="0">
              <a:lnSpc>
                <a:spcPct val="120000"/>
              </a:lnSpc>
              <a:spcBef>
                <a:spcPts val="0"/>
              </a:spcBef>
              <a:spcAft>
                <a:spcPts val="0"/>
              </a:spcAft>
              <a:buSzPts val="1800"/>
              <a:buFont typeface="Arial"/>
              <a:buChar char="•"/>
            </a:pPr>
            <a:r>
              <a:rPr lang="es-ES" b="0" i="0" dirty="0">
                <a:latin typeface="Quattrocento Sans"/>
                <a:ea typeface="Quattrocento Sans"/>
                <a:cs typeface="Quattrocento Sans"/>
                <a:sym typeface="Quattrocento Sans"/>
              </a:rPr>
              <a:t>Por lo general, los elementos visuales de los informes se filtran, quizás por un período de tiempo o una ubicación geográfica.</a:t>
            </a:r>
            <a:endParaRPr dirty="0"/>
          </a:p>
          <a:p>
            <a:pPr marL="344488" lvl="0" indent="-344488" algn="l" rtl="0">
              <a:lnSpc>
                <a:spcPct val="120000"/>
              </a:lnSpc>
              <a:spcBef>
                <a:spcPts val="1600"/>
              </a:spcBef>
              <a:spcAft>
                <a:spcPts val="0"/>
              </a:spcAft>
              <a:buSzPts val="1800"/>
              <a:buFont typeface="Arial"/>
              <a:buChar char="•"/>
            </a:pPr>
            <a:r>
              <a:rPr lang="es-ES" b="0" i="0" dirty="0">
                <a:latin typeface="Quattrocento Sans"/>
                <a:ea typeface="Quattrocento Sans"/>
                <a:cs typeface="Quattrocento Sans"/>
                <a:sym typeface="Quattrocento Sans"/>
              </a:rPr>
              <a:t>La agrupación es opcional. Por ejemplo, una imagen de tarjeta, que se usa para mostrar un solo valor, no se preocupa por la agrupación.</a:t>
            </a:r>
            <a:endParaRPr dirty="0"/>
          </a:p>
          <a:p>
            <a:pPr marL="344488" lvl="0" indent="-344488" algn="l" rtl="0">
              <a:lnSpc>
                <a:spcPct val="120000"/>
              </a:lnSpc>
              <a:spcBef>
                <a:spcPts val="1600"/>
              </a:spcBef>
              <a:spcAft>
                <a:spcPts val="0"/>
              </a:spcAft>
              <a:buSzPts val="1800"/>
              <a:buFont typeface="Arial"/>
              <a:buChar char="•"/>
            </a:pPr>
            <a:r>
              <a:rPr lang="es-ES" b="0" i="0" dirty="0">
                <a:latin typeface="Quattrocento Sans"/>
                <a:ea typeface="Quattrocento Sans"/>
                <a:cs typeface="Quattrocento Sans"/>
                <a:sym typeface="Quattrocento Sans"/>
              </a:rPr>
              <a:t>Normalmente, los elementos visuales del informe resumen. Sin embargo, una excepción notable es el visual de segmentación, que no se preocupa por el resumen.</a:t>
            </a:r>
            <a:endParaRPr dirty="0"/>
          </a:p>
          <a:p>
            <a:pPr marL="344488" lvl="0" indent="-230188" algn="l" rtl="0">
              <a:lnSpc>
                <a:spcPct val="120000"/>
              </a:lnSpc>
              <a:spcBef>
                <a:spcPts val="1600"/>
              </a:spcBef>
              <a:spcAft>
                <a:spcPts val="0"/>
              </a:spcAft>
              <a:buSzPts val="1800"/>
              <a:buNone/>
            </a:pP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9"/>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3400"/>
              <a:buFont typeface="Quattrocento Sans"/>
              <a:buNone/>
            </a:pPr>
            <a:r>
              <a:rPr lang="es-ES" b="0" i="1">
                <a:latin typeface="Quattrocento Sans"/>
                <a:ea typeface="Quattrocento Sans"/>
                <a:cs typeface="Quattrocento Sans"/>
                <a:sym typeface="Quattrocento Sans"/>
              </a:rPr>
              <a:t>Campos</a:t>
            </a:r>
            <a:r>
              <a:rPr lang="es-ES" b="0" i="0">
                <a:latin typeface="Quattrocento Sans"/>
                <a:ea typeface="Quattrocento Sans"/>
                <a:cs typeface="Quattrocento Sans"/>
                <a:sym typeface="Quattrocento Sans"/>
              </a:rPr>
              <a:t> </a:t>
            </a:r>
            <a:endParaRPr/>
          </a:p>
        </p:txBody>
      </p:sp>
      <p:sp>
        <p:nvSpPr>
          <p:cNvPr id="278" name="Google Shape;278;p19"/>
          <p:cNvSpPr txBox="1">
            <a:spLocks noGrp="1"/>
          </p:cNvSpPr>
          <p:nvPr>
            <p:ph idx="1"/>
          </p:nvPr>
        </p:nvSpPr>
        <p:spPr>
          <a:xfrm>
            <a:off x="659958" y="982484"/>
            <a:ext cx="10058400" cy="4023360"/>
          </a:xfrm>
          <a:prstGeom prst="rect">
            <a:avLst/>
          </a:prstGeom>
          <a:noFill/>
          <a:ln>
            <a:noFill/>
          </a:ln>
        </p:spPr>
        <p:txBody>
          <a:bodyPr spcFirstLastPara="1" wrap="square" lIns="91425" tIns="45700" rIns="91425" bIns="45700" anchor="ctr" anchorCtr="0">
            <a:normAutofit/>
          </a:bodyPr>
          <a:lstStyle/>
          <a:p>
            <a:pPr marL="344488" lvl="0" indent="-344488" algn="l" rtl="0">
              <a:lnSpc>
                <a:spcPct val="120000"/>
              </a:lnSpc>
              <a:spcBef>
                <a:spcPts val="0"/>
              </a:spcBef>
              <a:spcAft>
                <a:spcPts val="0"/>
              </a:spcAft>
              <a:buSzPts val="1800"/>
              <a:buChar char="▪"/>
            </a:pPr>
            <a:r>
              <a:rPr lang="es-ES" dirty="0">
                <a:latin typeface="Quattrocento Sans"/>
                <a:ea typeface="Quattrocento Sans"/>
                <a:cs typeface="Quattrocento Sans"/>
                <a:sym typeface="Quattrocento Sans"/>
              </a:rPr>
              <a:t>E</a:t>
            </a:r>
            <a:r>
              <a:rPr lang="es-ES" b="0" i="0" dirty="0">
                <a:latin typeface="Quattrocento Sans"/>
                <a:ea typeface="Quattrocento Sans"/>
                <a:cs typeface="Quattrocento Sans"/>
                <a:sym typeface="Quattrocento Sans"/>
              </a:rPr>
              <a:t>s un término colectivo que se usa para describir un recurso modelo </a:t>
            </a:r>
            <a:r>
              <a:rPr lang="es-ES" b="0" i="1" dirty="0">
                <a:latin typeface="Quattrocento Sans"/>
                <a:ea typeface="Quattrocento Sans"/>
                <a:cs typeface="Quattrocento Sans"/>
                <a:sym typeface="Quattrocento Sans"/>
              </a:rPr>
              <a:t>que se puede usar para configurar un objeto visual</a:t>
            </a:r>
            <a:r>
              <a:rPr lang="es-ES" b="0" i="0" dirty="0">
                <a:latin typeface="Quattrocento Sans"/>
                <a:ea typeface="Quattrocento Sans"/>
                <a:cs typeface="Quattrocento Sans"/>
                <a:sym typeface="Quattrocento Sans"/>
              </a:rPr>
              <a:t> . Los tres recursos de modelo diferentes que son campos incluyen:</a:t>
            </a:r>
            <a:endParaRPr dirty="0"/>
          </a:p>
          <a:p>
            <a:pPr marL="344488" lvl="0" indent="-344488" algn="l" rtl="0">
              <a:lnSpc>
                <a:spcPct val="120000"/>
              </a:lnSpc>
              <a:spcBef>
                <a:spcPts val="1600"/>
              </a:spcBef>
              <a:spcAft>
                <a:spcPts val="0"/>
              </a:spcAft>
              <a:buSzPts val="1800"/>
              <a:buFont typeface="Arial"/>
              <a:buChar char="•"/>
            </a:pPr>
            <a:r>
              <a:rPr lang="es-ES" b="0" i="0" dirty="0">
                <a:latin typeface="Quattrocento Sans"/>
                <a:ea typeface="Quattrocento Sans"/>
                <a:cs typeface="Quattrocento Sans"/>
                <a:sym typeface="Quattrocento Sans"/>
              </a:rPr>
              <a:t>Columnas</a:t>
            </a:r>
            <a:endParaRPr dirty="0"/>
          </a:p>
          <a:p>
            <a:pPr marL="344488" lvl="0" indent="-344488" algn="l" rtl="0">
              <a:lnSpc>
                <a:spcPct val="120000"/>
              </a:lnSpc>
              <a:spcBef>
                <a:spcPts val="1600"/>
              </a:spcBef>
              <a:spcAft>
                <a:spcPts val="0"/>
              </a:spcAft>
              <a:buSzPts val="1800"/>
              <a:buFont typeface="Arial"/>
              <a:buChar char="•"/>
            </a:pPr>
            <a:r>
              <a:rPr lang="es-ES" b="0" i="0" dirty="0">
                <a:latin typeface="Quattrocento Sans"/>
                <a:ea typeface="Quattrocento Sans"/>
                <a:cs typeface="Quattrocento Sans"/>
                <a:sym typeface="Quattrocento Sans"/>
              </a:rPr>
              <a:t>Niveles de jerarquía</a:t>
            </a:r>
            <a:endParaRPr dirty="0"/>
          </a:p>
          <a:p>
            <a:pPr marL="344488" lvl="0" indent="-344488" algn="l" rtl="0">
              <a:lnSpc>
                <a:spcPct val="120000"/>
              </a:lnSpc>
              <a:spcBef>
                <a:spcPts val="1600"/>
              </a:spcBef>
              <a:spcAft>
                <a:spcPts val="0"/>
              </a:spcAft>
              <a:buSzPts val="1800"/>
              <a:buFont typeface="Arial"/>
              <a:buChar char="•"/>
            </a:pPr>
            <a:r>
              <a:rPr lang="es-ES" b="0" i="0" dirty="0">
                <a:latin typeface="Quattrocento Sans"/>
                <a:ea typeface="Quattrocento Sans"/>
                <a:cs typeface="Quattrocento Sans"/>
                <a:sym typeface="Quattrocento Sans"/>
              </a:rPr>
              <a:t>Medidas</a:t>
            </a:r>
            <a:endParaRPr dirty="0"/>
          </a:p>
        </p:txBody>
      </p:sp>
      <p:graphicFrame>
        <p:nvGraphicFramePr>
          <p:cNvPr id="279" name="Google Shape;279;p19"/>
          <p:cNvGraphicFramePr/>
          <p:nvPr>
            <p:extLst>
              <p:ext uri="{D42A27DB-BD31-4B8C-83A1-F6EECF244321}">
                <p14:modId xmlns:p14="http://schemas.microsoft.com/office/powerpoint/2010/main" val="1627138838"/>
              </p:ext>
            </p:extLst>
          </p:nvPr>
        </p:nvGraphicFramePr>
        <p:xfrm>
          <a:off x="1253656" y="4359965"/>
          <a:ext cx="9902024" cy="2050072"/>
        </p:xfrm>
        <a:graphic>
          <a:graphicData uri="http://schemas.openxmlformats.org/drawingml/2006/table">
            <a:tbl>
              <a:tblPr>
                <a:noFill/>
              </a:tblPr>
              <a:tblGrid>
                <a:gridCol w="2996813">
                  <a:extLst>
                    <a:ext uri="{9D8B030D-6E8A-4147-A177-3AD203B41FA5}">
                      <a16:colId xmlns:a16="http://schemas.microsoft.com/office/drawing/2014/main" val="20000"/>
                    </a:ext>
                  </a:extLst>
                </a:gridCol>
                <a:gridCol w="2996813">
                  <a:extLst>
                    <a:ext uri="{9D8B030D-6E8A-4147-A177-3AD203B41FA5}">
                      <a16:colId xmlns:a16="http://schemas.microsoft.com/office/drawing/2014/main" val="20001"/>
                    </a:ext>
                  </a:extLst>
                </a:gridCol>
                <a:gridCol w="2996813">
                  <a:extLst>
                    <a:ext uri="{9D8B030D-6E8A-4147-A177-3AD203B41FA5}">
                      <a16:colId xmlns:a16="http://schemas.microsoft.com/office/drawing/2014/main" val="20002"/>
                    </a:ext>
                  </a:extLst>
                </a:gridCol>
                <a:gridCol w="911585">
                  <a:extLst>
                    <a:ext uri="{9D8B030D-6E8A-4147-A177-3AD203B41FA5}">
                      <a16:colId xmlns:a16="http://schemas.microsoft.com/office/drawing/2014/main" val="20003"/>
                    </a:ext>
                  </a:extLst>
                </a:gridCol>
              </a:tblGrid>
              <a:tr h="670594">
                <a:tc>
                  <a:txBody>
                    <a:bodyPr/>
                    <a:lstStyle/>
                    <a:p>
                      <a:pPr marL="0" marR="0" lvl="0" indent="0" algn="ctr" rtl="0">
                        <a:spcBef>
                          <a:spcPts val="0"/>
                        </a:spcBef>
                        <a:spcAft>
                          <a:spcPts val="0"/>
                        </a:spcAft>
                        <a:buNone/>
                      </a:pPr>
                      <a:r>
                        <a:rPr lang="es-ES" sz="2000" u="none" strike="noStrike" cap="none" dirty="0"/>
                        <a:t>Recurso modelo</a:t>
                      </a:r>
                      <a:endParaRPr sz="2000" b="1" i="0" u="none" strike="noStrike" cap="none" dirty="0">
                        <a:solidFill>
                          <a:srgbClr val="171717"/>
                        </a:solidFill>
                        <a:latin typeface="Quattrocento Sans"/>
                        <a:ea typeface="Quattrocento Sans"/>
                        <a:cs typeface="Quattrocento Sans"/>
                        <a:sym typeface="Quattrocento Sans"/>
                      </a:endParaRPr>
                    </a:p>
                  </a:txBody>
                  <a:tcPr marL="8975" marR="8975" marT="8975" marB="0"/>
                </a:tc>
                <a:tc>
                  <a:txBody>
                    <a:bodyPr/>
                    <a:lstStyle/>
                    <a:p>
                      <a:pPr marL="0" marR="0" lvl="0" indent="0" algn="ctr" rtl="0">
                        <a:spcBef>
                          <a:spcPts val="0"/>
                        </a:spcBef>
                        <a:spcAft>
                          <a:spcPts val="0"/>
                        </a:spcAft>
                        <a:buNone/>
                      </a:pPr>
                      <a:r>
                        <a:rPr lang="es-ES" sz="2000" u="none" strike="noStrike" cap="none"/>
                        <a:t>Filtrar</a:t>
                      </a:r>
                      <a:endParaRPr sz="2000" b="1" i="0" u="none" strike="noStrike" cap="none">
                        <a:solidFill>
                          <a:srgbClr val="171717"/>
                        </a:solidFill>
                        <a:latin typeface="Quattrocento Sans"/>
                        <a:ea typeface="Quattrocento Sans"/>
                        <a:cs typeface="Quattrocento Sans"/>
                        <a:sym typeface="Quattrocento Sans"/>
                      </a:endParaRPr>
                    </a:p>
                  </a:txBody>
                  <a:tcPr marL="8975" marR="8975" marT="8975" marB="0"/>
                </a:tc>
                <a:tc>
                  <a:txBody>
                    <a:bodyPr/>
                    <a:lstStyle/>
                    <a:p>
                      <a:pPr marL="0" marR="0" lvl="0" indent="0" algn="ctr" rtl="0">
                        <a:spcBef>
                          <a:spcPts val="0"/>
                        </a:spcBef>
                        <a:spcAft>
                          <a:spcPts val="0"/>
                        </a:spcAft>
                        <a:buNone/>
                      </a:pPr>
                      <a:r>
                        <a:rPr lang="es-ES" sz="2000" u="none" strike="noStrike" cap="none"/>
                        <a:t>Grupo</a:t>
                      </a:r>
                      <a:endParaRPr sz="2000" b="1" i="0" u="none" strike="noStrike" cap="none">
                        <a:solidFill>
                          <a:srgbClr val="171717"/>
                        </a:solidFill>
                        <a:latin typeface="Quattrocento Sans"/>
                        <a:ea typeface="Quattrocento Sans"/>
                        <a:cs typeface="Quattrocento Sans"/>
                        <a:sym typeface="Quattrocento Sans"/>
                      </a:endParaRPr>
                    </a:p>
                  </a:txBody>
                  <a:tcPr marL="8975" marR="8975" marT="8975" marB="0"/>
                </a:tc>
                <a:tc>
                  <a:txBody>
                    <a:bodyPr/>
                    <a:lstStyle/>
                    <a:p>
                      <a:pPr marL="0" marR="0" lvl="0" indent="0" algn="ctr" rtl="0">
                        <a:spcBef>
                          <a:spcPts val="0"/>
                        </a:spcBef>
                        <a:spcAft>
                          <a:spcPts val="0"/>
                        </a:spcAft>
                        <a:buNone/>
                      </a:pPr>
                      <a:r>
                        <a:rPr lang="es-ES" sz="2000" u="none" strike="noStrike" cap="none"/>
                        <a:t>Resumir</a:t>
                      </a:r>
                      <a:endParaRPr sz="2000" b="1" i="0" u="none" strike="noStrike" cap="none">
                        <a:solidFill>
                          <a:srgbClr val="171717"/>
                        </a:solidFill>
                        <a:latin typeface="Quattrocento Sans"/>
                        <a:ea typeface="Quattrocento Sans"/>
                        <a:cs typeface="Quattrocento Sans"/>
                        <a:sym typeface="Quattrocento Sans"/>
                      </a:endParaRPr>
                    </a:p>
                  </a:txBody>
                  <a:tcPr marL="8975" marR="8975" marT="8975" marB="0"/>
                </a:tc>
                <a:extLst>
                  <a:ext uri="{0D108BD9-81ED-4DB2-BD59-A6C34878D82A}">
                    <a16:rowId xmlns:a16="http://schemas.microsoft.com/office/drawing/2014/main" val="10000"/>
                  </a:ext>
                </a:extLst>
              </a:tr>
              <a:tr h="459826">
                <a:tc>
                  <a:txBody>
                    <a:bodyPr/>
                    <a:lstStyle/>
                    <a:p>
                      <a:pPr marL="0" marR="0" lvl="0" indent="0" algn="ctr" rtl="0">
                        <a:spcBef>
                          <a:spcPts val="0"/>
                        </a:spcBef>
                        <a:spcAft>
                          <a:spcPts val="0"/>
                        </a:spcAft>
                        <a:buNone/>
                      </a:pPr>
                      <a:r>
                        <a:rPr lang="es-ES" sz="2000" u="none" strike="noStrike" cap="none"/>
                        <a:t>Columna</a:t>
                      </a:r>
                      <a:endParaRPr sz="2000" b="0" i="0" u="none" strike="noStrike" cap="none">
                        <a:solidFill>
                          <a:srgbClr val="171717"/>
                        </a:solidFill>
                        <a:latin typeface="Quattrocento Sans"/>
                        <a:ea typeface="Quattrocento Sans"/>
                        <a:cs typeface="Quattrocento Sans"/>
                        <a:sym typeface="Quattrocento Sans"/>
                      </a:endParaRPr>
                    </a:p>
                  </a:txBody>
                  <a:tcPr marL="8975" marR="8975" marT="8975" marB="0"/>
                </a:tc>
                <a:tc>
                  <a:txBody>
                    <a:bodyPr/>
                    <a:lstStyle/>
                    <a:p>
                      <a:pPr marL="0" marR="0" lvl="0" indent="0" algn="ctr" rtl="0">
                        <a:spcBef>
                          <a:spcPts val="0"/>
                        </a:spcBef>
                        <a:spcAft>
                          <a:spcPts val="0"/>
                        </a:spcAft>
                        <a:buNone/>
                      </a:pPr>
                      <a:r>
                        <a:rPr lang="es-ES" sz="2000" u="none" strike="noStrike" cap="none"/>
                        <a:t>X</a:t>
                      </a:r>
                      <a:endParaRPr sz="2000" b="0" i="0" u="none" strike="noStrike" cap="none">
                        <a:solidFill>
                          <a:srgbClr val="171717"/>
                        </a:solidFill>
                        <a:latin typeface="Quattrocento Sans"/>
                        <a:ea typeface="Quattrocento Sans"/>
                        <a:cs typeface="Quattrocento Sans"/>
                        <a:sym typeface="Quattrocento Sans"/>
                      </a:endParaRPr>
                    </a:p>
                  </a:txBody>
                  <a:tcPr marL="8975" marR="8975" marT="8975" marB="0"/>
                </a:tc>
                <a:tc>
                  <a:txBody>
                    <a:bodyPr/>
                    <a:lstStyle/>
                    <a:p>
                      <a:pPr marL="0" marR="0" lvl="0" indent="0" algn="ctr" rtl="0">
                        <a:spcBef>
                          <a:spcPts val="0"/>
                        </a:spcBef>
                        <a:spcAft>
                          <a:spcPts val="0"/>
                        </a:spcAft>
                        <a:buNone/>
                      </a:pPr>
                      <a:r>
                        <a:rPr lang="es-ES" sz="2000" u="none" strike="noStrike" cap="none"/>
                        <a:t>X</a:t>
                      </a:r>
                      <a:endParaRPr sz="2000" b="0" i="0" u="none" strike="noStrike" cap="none">
                        <a:solidFill>
                          <a:srgbClr val="171717"/>
                        </a:solidFill>
                        <a:latin typeface="Quattrocento Sans"/>
                        <a:ea typeface="Quattrocento Sans"/>
                        <a:cs typeface="Quattrocento Sans"/>
                        <a:sym typeface="Quattrocento Sans"/>
                      </a:endParaRPr>
                    </a:p>
                  </a:txBody>
                  <a:tcPr marL="8975" marR="8975" marT="8975" marB="0"/>
                </a:tc>
                <a:tc>
                  <a:txBody>
                    <a:bodyPr/>
                    <a:lstStyle/>
                    <a:p>
                      <a:pPr marL="0" marR="0" lvl="0" indent="0" algn="ctr" rtl="0">
                        <a:spcBef>
                          <a:spcPts val="0"/>
                        </a:spcBef>
                        <a:spcAft>
                          <a:spcPts val="0"/>
                        </a:spcAft>
                        <a:buNone/>
                      </a:pPr>
                      <a:r>
                        <a:rPr lang="es-ES" sz="2000" u="none" strike="noStrike" cap="none"/>
                        <a:t>X</a:t>
                      </a:r>
                      <a:endParaRPr sz="2000" b="0" i="0" u="none" strike="noStrike" cap="none">
                        <a:solidFill>
                          <a:srgbClr val="171717"/>
                        </a:solidFill>
                        <a:latin typeface="Quattrocento Sans"/>
                        <a:ea typeface="Quattrocento Sans"/>
                        <a:cs typeface="Quattrocento Sans"/>
                        <a:sym typeface="Quattrocento Sans"/>
                      </a:endParaRPr>
                    </a:p>
                  </a:txBody>
                  <a:tcPr marL="8975" marR="8975" marT="8975" marB="0"/>
                </a:tc>
                <a:extLst>
                  <a:ext uri="{0D108BD9-81ED-4DB2-BD59-A6C34878D82A}">
                    <a16:rowId xmlns:a16="http://schemas.microsoft.com/office/drawing/2014/main" val="10001"/>
                  </a:ext>
                </a:extLst>
              </a:tr>
              <a:tr h="459826">
                <a:tc>
                  <a:txBody>
                    <a:bodyPr/>
                    <a:lstStyle/>
                    <a:p>
                      <a:pPr marL="0" marR="0" lvl="0" indent="0" algn="ctr" rtl="0">
                        <a:spcBef>
                          <a:spcPts val="0"/>
                        </a:spcBef>
                        <a:spcAft>
                          <a:spcPts val="0"/>
                        </a:spcAft>
                        <a:buNone/>
                      </a:pPr>
                      <a:r>
                        <a:rPr lang="es-ES" sz="2000" u="none" strike="noStrike" cap="none"/>
                        <a:t>Nivel jerárquico</a:t>
                      </a:r>
                      <a:endParaRPr sz="2000" b="0" i="0" u="none" strike="noStrike" cap="none">
                        <a:solidFill>
                          <a:srgbClr val="171717"/>
                        </a:solidFill>
                        <a:latin typeface="Quattrocento Sans"/>
                        <a:ea typeface="Quattrocento Sans"/>
                        <a:cs typeface="Quattrocento Sans"/>
                        <a:sym typeface="Quattrocento Sans"/>
                      </a:endParaRPr>
                    </a:p>
                  </a:txBody>
                  <a:tcPr marL="8975" marR="8975" marT="8975" marB="0"/>
                </a:tc>
                <a:tc>
                  <a:txBody>
                    <a:bodyPr/>
                    <a:lstStyle/>
                    <a:p>
                      <a:pPr marL="0" marR="0" lvl="0" indent="0" algn="ctr" rtl="0">
                        <a:spcBef>
                          <a:spcPts val="0"/>
                        </a:spcBef>
                        <a:spcAft>
                          <a:spcPts val="0"/>
                        </a:spcAft>
                        <a:buNone/>
                      </a:pPr>
                      <a:r>
                        <a:rPr lang="es-ES" sz="2000" u="none" strike="noStrike" cap="none"/>
                        <a:t>X</a:t>
                      </a:r>
                      <a:endParaRPr sz="2000" b="0" i="0" u="none" strike="noStrike" cap="none">
                        <a:solidFill>
                          <a:srgbClr val="171717"/>
                        </a:solidFill>
                        <a:latin typeface="Quattrocento Sans"/>
                        <a:ea typeface="Quattrocento Sans"/>
                        <a:cs typeface="Quattrocento Sans"/>
                        <a:sym typeface="Quattrocento Sans"/>
                      </a:endParaRPr>
                    </a:p>
                  </a:txBody>
                  <a:tcPr marL="8975" marR="8975" marT="8975" marB="0"/>
                </a:tc>
                <a:tc>
                  <a:txBody>
                    <a:bodyPr/>
                    <a:lstStyle/>
                    <a:p>
                      <a:pPr marL="0" marR="0" lvl="0" indent="0" algn="ctr" rtl="0">
                        <a:spcBef>
                          <a:spcPts val="0"/>
                        </a:spcBef>
                        <a:spcAft>
                          <a:spcPts val="0"/>
                        </a:spcAft>
                        <a:buNone/>
                      </a:pPr>
                      <a:r>
                        <a:rPr lang="es-ES" sz="2000" u="none" strike="noStrike" cap="none"/>
                        <a:t>X</a:t>
                      </a:r>
                      <a:endParaRPr sz="2000" b="0" i="0" u="none" strike="noStrike" cap="none">
                        <a:solidFill>
                          <a:srgbClr val="171717"/>
                        </a:solidFill>
                        <a:latin typeface="Quattrocento Sans"/>
                        <a:ea typeface="Quattrocento Sans"/>
                        <a:cs typeface="Quattrocento Sans"/>
                        <a:sym typeface="Quattrocento Sans"/>
                      </a:endParaRPr>
                    </a:p>
                  </a:txBody>
                  <a:tcPr marL="8975" marR="8975" marT="8975" marB="0"/>
                </a:tc>
                <a:tc>
                  <a:txBody>
                    <a:bodyPr/>
                    <a:lstStyle/>
                    <a:p>
                      <a:pPr marL="0" marR="0" lvl="0" indent="0" algn="ctr" rtl="0">
                        <a:spcBef>
                          <a:spcPts val="0"/>
                        </a:spcBef>
                        <a:spcAft>
                          <a:spcPts val="0"/>
                        </a:spcAft>
                        <a:buNone/>
                      </a:pPr>
                      <a:r>
                        <a:rPr lang="es-ES" sz="2000" u="none" strike="noStrike" cap="none"/>
                        <a:t> </a:t>
                      </a:r>
                      <a:endParaRPr sz="2000" b="0" i="0" u="none" strike="noStrike" cap="none">
                        <a:solidFill>
                          <a:srgbClr val="171717"/>
                        </a:solidFill>
                        <a:latin typeface="Quattrocento Sans"/>
                        <a:ea typeface="Quattrocento Sans"/>
                        <a:cs typeface="Quattrocento Sans"/>
                        <a:sym typeface="Quattrocento Sans"/>
                      </a:endParaRPr>
                    </a:p>
                  </a:txBody>
                  <a:tcPr marL="8975" marR="8975" marT="8975" marB="0"/>
                </a:tc>
                <a:extLst>
                  <a:ext uri="{0D108BD9-81ED-4DB2-BD59-A6C34878D82A}">
                    <a16:rowId xmlns:a16="http://schemas.microsoft.com/office/drawing/2014/main" val="10002"/>
                  </a:ext>
                </a:extLst>
              </a:tr>
              <a:tr h="459826">
                <a:tc>
                  <a:txBody>
                    <a:bodyPr/>
                    <a:lstStyle/>
                    <a:p>
                      <a:pPr marL="0" marR="0" lvl="0" indent="0" algn="ctr" rtl="0">
                        <a:spcBef>
                          <a:spcPts val="0"/>
                        </a:spcBef>
                        <a:spcAft>
                          <a:spcPts val="0"/>
                        </a:spcAft>
                        <a:buNone/>
                      </a:pPr>
                      <a:r>
                        <a:rPr lang="es-ES" sz="2000" u="none" strike="noStrike" cap="none"/>
                        <a:t>La medida</a:t>
                      </a:r>
                      <a:endParaRPr sz="2000" b="0" i="0" u="none" strike="noStrike" cap="none">
                        <a:solidFill>
                          <a:srgbClr val="171717"/>
                        </a:solidFill>
                        <a:latin typeface="Quattrocento Sans"/>
                        <a:ea typeface="Quattrocento Sans"/>
                        <a:cs typeface="Quattrocento Sans"/>
                        <a:sym typeface="Quattrocento Sans"/>
                      </a:endParaRPr>
                    </a:p>
                  </a:txBody>
                  <a:tcPr marL="8975" marR="8975" marT="8975" marB="0"/>
                </a:tc>
                <a:tc>
                  <a:txBody>
                    <a:bodyPr/>
                    <a:lstStyle/>
                    <a:p>
                      <a:pPr marL="0" marR="0" lvl="0" indent="0" algn="ctr" rtl="0">
                        <a:spcBef>
                          <a:spcPts val="0"/>
                        </a:spcBef>
                        <a:spcAft>
                          <a:spcPts val="0"/>
                        </a:spcAft>
                        <a:buNone/>
                      </a:pPr>
                      <a:r>
                        <a:rPr lang="es-ES" sz="2000" u="none" strike="noStrike" cap="none"/>
                        <a:t>X</a:t>
                      </a:r>
                      <a:endParaRPr sz="2000" b="0" i="0" u="none" strike="noStrike" cap="none">
                        <a:solidFill>
                          <a:srgbClr val="171717"/>
                        </a:solidFill>
                        <a:latin typeface="Quattrocento Sans"/>
                        <a:ea typeface="Quattrocento Sans"/>
                        <a:cs typeface="Quattrocento Sans"/>
                        <a:sym typeface="Quattrocento Sans"/>
                      </a:endParaRPr>
                    </a:p>
                  </a:txBody>
                  <a:tcPr marL="8975" marR="8975" marT="8975" marB="0"/>
                </a:tc>
                <a:tc>
                  <a:txBody>
                    <a:bodyPr/>
                    <a:lstStyle/>
                    <a:p>
                      <a:pPr marL="0" marR="0" lvl="0" indent="0" algn="ctr" rtl="0">
                        <a:spcBef>
                          <a:spcPts val="0"/>
                        </a:spcBef>
                        <a:spcAft>
                          <a:spcPts val="0"/>
                        </a:spcAft>
                        <a:buNone/>
                      </a:pPr>
                      <a:r>
                        <a:rPr lang="es-ES" sz="2000" u="none" strike="noStrike" cap="none"/>
                        <a:t> </a:t>
                      </a:r>
                      <a:endParaRPr sz="2000" b="0" i="0" u="none" strike="noStrike" cap="none">
                        <a:solidFill>
                          <a:srgbClr val="171717"/>
                        </a:solidFill>
                        <a:latin typeface="Quattrocento Sans"/>
                        <a:ea typeface="Quattrocento Sans"/>
                        <a:cs typeface="Quattrocento Sans"/>
                        <a:sym typeface="Quattrocento Sans"/>
                      </a:endParaRPr>
                    </a:p>
                  </a:txBody>
                  <a:tcPr marL="8975" marR="8975" marT="8975" marB="0"/>
                </a:tc>
                <a:tc>
                  <a:txBody>
                    <a:bodyPr/>
                    <a:lstStyle/>
                    <a:p>
                      <a:pPr marL="0" marR="0" lvl="0" indent="0" algn="ctr" rtl="0">
                        <a:spcBef>
                          <a:spcPts val="0"/>
                        </a:spcBef>
                        <a:spcAft>
                          <a:spcPts val="0"/>
                        </a:spcAft>
                        <a:buNone/>
                      </a:pPr>
                      <a:r>
                        <a:rPr lang="es-ES" sz="2000" u="none" strike="noStrike" cap="none" dirty="0"/>
                        <a:t>X</a:t>
                      </a:r>
                      <a:endParaRPr sz="2000" b="0" i="0" u="none" strike="noStrike" cap="none" dirty="0">
                        <a:solidFill>
                          <a:srgbClr val="171717"/>
                        </a:solidFill>
                        <a:latin typeface="Quattrocento Sans"/>
                        <a:ea typeface="Quattrocento Sans"/>
                        <a:cs typeface="Quattrocento Sans"/>
                        <a:sym typeface="Quattrocento Sans"/>
                      </a:endParaRPr>
                    </a:p>
                  </a:txBody>
                  <a:tcPr marL="8975" marR="8975" marT="8975" marB="0"/>
                </a:tc>
                <a:extLst>
                  <a:ext uri="{0D108BD9-81ED-4DB2-BD59-A6C34878D82A}">
                    <a16:rowId xmlns:a16="http://schemas.microsoft.com/office/drawing/2014/main" val="10003"/>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0"/>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3400"/>
              <a:buFont typeface="Arial"/>
              <a:buNone/>
            </a:pPr>
            <a:r>
              <a:rPr lang="es-ES"/>
              <a:t>Formación en Power B.I.</a:t>
            </a:r>
            <a:br>
              <a:rPr lang="es-ES"/>
            </a:br>
            <a:endParaRPr/>
          </a:p>
        </p:txBody>
      </p:sp>
      <p:sp>
        <p:nvSpPr>
          <p:cNvPr id="285" name="Google Shape;285;p20"/>
          <p:cNvSpPr txBox="1">
            <a:spLocks noGrp="1"/>
          </p:cNvSpPr>
          <p:nvPr>
            <p:ph idx="1"/>
          </p:nvPr>
        </p:nvSpPr>
        <p:spPr>
          <a:prstGeom prst="rect">
            <a:avLst/>
          </a:prstGeom>
          <a:noFill/>
          <a:ln>
            <a:noFill/>
          </a:ln>
        </p:spPr>
        <p:txBody>
          <a:bodyPr spcFirstLastPara="1" wrap="square" lIns="91425" tIns="45700" rIns="91425" bIns="45700" anchor="ctr" anchorCtr="0">
            <a:normAutofit/>
          </a:bodyPr>
          <a:lstStyle/>
          <a:p>
            <a:pPr marL="344488" lvl="0" indent="-344488" algn="l" rtl="0">
              <a:lnSpc>
                <a:spcPct val="120000"/>
              </a:lnSpc>
              <a:spcBef>
                <a:spcPts val="0"/>
              </a:spcBef>
              <a:spcAft>
                <a:spcPts val="0"/>
              </a:spcAft>
              <a:buSzPts val="1800"/>
              <a:buChar char="▪"/>
            </a:pPr>
            <a:r>
              <a:rPr lang="es-ES" sz="3200" dirty="0"/>
              <a:t>Realizaremos el ejercicio conectándonos a la Base de Datos </a:t>
            </a:r>
            <a:r>
              <a:rPr lang="es-ES" sz="3200" dirty="0" err="1"/>
              <a:t>Retail</a:t>
            </a:r>
            <a:endParaRPr sz="3200" dirty="0"/>
          </a:p>
          <a:p>
            <a:pPr marL="344488" lvl="0" indent="-230188" algn="l" rtl="0">
              <a:lnSpc>
                <a:spcPct val="120000"/>
              </a:lnSpc>
              <a:spcBef>
                <a:spcPts val="1600"/>
              </a:spcBef>
              <a:spcAft>
                <a:spcPts val="0"/>
              </a:spcAft>
              <a:buSzPts val="1800"/>
              <a:buNone/>
            </a:pPr>
            <a:endParaRPr sz="3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3" name="Título 2">
            <a:extLst>
              <a:ext uri="{FF2B5EF4-FFF2-40B4-BE49-F238E27FC236}">
                <a16:creationId xmlns:a16="http://schemas.microsoft.com/office/drawing/2014/main" id="{17A6BC6D-F68B-FF3E-9CE5-176A44FE661A}"/>
              </a:ext>
            </a:extLst>
          </p:cNvPr>
          <p:cNvSpPr>
            <a:spLocks noGrp="1"/>
          </p:cNvSpPr>
          <p:nvPr>
            <p:ph type="title"/>
          </p:nvPr>
        </p:nvSpPr>
        <p:spPr/>
        <p:txBody>
          <a:bodyPr/>
          <a:lstStyle/>
          <a:p>
            <a:endParaRPr lang="es-CO"/>
          </a:p>
        </p:txBody>
      </p:sp>
      <p:sp>
        <p:nvSpPr>
          <p:cNvPr id="4" name="Marcador de contenido 3">
            <a:extLst>
              <a:ext uri="{FF2B5EF4-FFF2-40B4-BE49-F238E27FC236}">
                <a16:creationId xmlns:a16="http://schemas.microsoft.com/office/drawing/2014/main" id="{AE326DCD-4677-5E55-A36D-4F3D98E52E7E}"/>
              </a:ext>
            </a:extLst>
          </p:cNvPr>
          <p:cNvSpPr>
            <a:spLocks noGrp="1"/>
          </p:cNvSpPr>
          <p:nvPr>
            <p:ph idx="1"/>
          </p:nvPr>
        </p:nvSpPr>
        <p:spPr/>
        <p:txBody>
          <a:bodyPr/>
          <a:lstStyle/>
          <a:p>
            <a:endParaRPr lang="es-CO"/>
          </a:p>
        </p:txBody>
      </p:sp>
      <p:pic>
        <p:nvPicPr>
          <p:cNvPr id="292" name="Google Shape;292;p21" descr="Interfaz de usuario gráfica&#10;&#10;Descripción generada automáticamente"/>
          <p:cNvPicPr preferRelativeResize="0"/>
          <p:nvPr/>
        </p:nvPicPr>
        <p:blipFill rotWithShape="1">
          <a:blip r:embed="rId3">
            <a:alphaModFix/>
          </a:blip>
          <a:srcRect/>
          <a:stretch/>
        </p:blipFill>
        <p:spPr>
          <a:xfrm>
            <a:off x="1276914" y="1049337"/>
            <a:ext cx="9153525" cy="5572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2"/>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3400"/>
              <a:buFont typeface="Arial"/>
              <a:buNone/>
            </a:pPr>
            <a:r>
              <a:rPr lang="es-ES"/>
              <a:t>Creamos una tabla dimensión de Fecha</a:t>
            </a:r>
            <a:endParaRPr/>
          </a:p>
        </p:txBody>
      </p:sp>
      <p:sp>
        <p:nvSpPr>
          <p:cNvPr id="2" name="Marcador de contenido 1">
            <a:extLst>
              <a:ext uri="{FF2B5EF4-FFF2-40B4-BE49-F238E27FC236}">
                <a16:creationId xmlns:a16="http://schemas.microsoft.com/office/drawing/2014/main" id="{6141D4C7-38E6-CF43-F368-AE773AA7831C}"/>
              </a:ext>
            </a:extLst>
          </p:cNvPr>
          <p:cNvSpPr>
            <a:spLocks noGrp="1"/>
          </p:cNvSpPr>
          <p:nvPr>
            <p:ph idx="1"/>
          </p:nvPr>
        </p:nvSpPr>
        <p:spPr/>
        <p:txBody>
          <a:bodyPr/>
          <a:lstStyle/>
          <a:p>
            <a:endParaRPr lang="es-CO"/>
          </a:p>
        </p:txBody>
      </p:sp>
      <p:pic>
        <p:nvPicPr>
          <p:cNvPr id="299" name="Google Shape;299;p22" descr="Interfaz de usuario gráfica&#10;&#10;Descripción generada automáticamente"/>
          <p:cNvPicPr preferRelativeResize="0"/>
          <p:nvPr/>
        </p:nvPicPr>
        <p:blipFill rotWithShape="1">
          <a:blip r:embed="rId3">
            <a:alphaModFix/>
          </a:blip>
          <a:srcRect/>
          <a:stretch/>
        </p:blipFill>
        <p:spPr>
          <a:xfrm>
            <a:off x="3367484" y="1632857"/>
            <a:ext cx="4277916" cy="4589764"/>
          </a:xfrm>
          <a:prstGeom prst="rect">
            <a:avLst/>
          </a:prstGeom>
          <a:noFill/>
          <a:ln>
            <a:noFill/>
          </a:ln>
        </p:spPr>
      </p:pic>
      <p:sp>
        <p:nvSpPr>
          <p:cNvPr id="300" name="Google Shape;300;p22"/>
          <p:cNvSpPr txBox="1"/>
          <p:nvPr/>
        </p:nvSpPr>
        <p:spPr>
          <a:xfrm>
            <a:off x="6841066" y="2626266"/>
            <a:ext cx="3402529"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i="0" u="none" strike="noStrike" cap="none">
                <a:solidFill>
                  <a:schemeClr val="lt1"/>
                </a:solidFill>
                <a:latin typeface="Quattrocento Sans"/>
                <a:ea typeface="Quattrocento Sans"/>
                <a:cs typeface="Quattrocento Sans"/>
                <a:sym typeface="Quattrocento Sans"/>
              </a:rPr>
              <a:t>Opcional : CALENDARAUTO</a:t>
            </a:r>
            <a:endParaRPr/>
          </a:p>
          <a:p>
            <a:pPr marL="0" marR="0" lvl="0" indent="0" algn="l" rtl="0">
              <a:spcBef>
                <a:spcPts val="0"/>
              </a:spcBef>
              <a:spcAft>
                <a:spcPts val="0"/>
              </a:spcAft>
              <a:buNone/>
            </a:pPr>
            <a:endParaRPr sz="1800" b="1" i="0" u="none" strike="noStrike" cap="none">
              <a:solidFill>
                <a:schemeClr val="lt1"/>
              </a:solidFill>
              <a:latin typeface="Quattrocento Sans"/>
              <a:ea typeface="Quattrocento Sans"/>
              <a:cs typeface="Quattrocento Sans"/>
              <a:sym typeface="Quattrocento Sans"/>
            </a:endParaRPr>
          </a:p>
          <a:p>
            <a:pPr marL="0" marR="0" lvl="0" indent="0" algn="l" rtl="0">
              <a:spcBef>
                <a:spcPts val="0"/>
              </a:spcBef>
              <a:spcAft>
                <a:spcPts val="0"/>
              </a:spcAft>
              <a:buNone/>
            </a:pPr>
            <a:endParaRPr sz="1800" b="1"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3"/>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3400"/>
              <a:buFont typeface="Arial"/>
              <a:buNone/>
            </a:pPr>
            <a:r>
              <a:rPr lang="es-ES"/>
              <a:t>Creamos la relación de las tablas</a:t>
            </a:r>
            <a:endParaRPr/>
          </a:p>
        </p:txBody>
      </p:sp>
      <p:sp>
        <p:nvSpPr>
          <p:cNvPr id="2" name="Marcador de contenido 1">
            <a:extLst>
              <a:ext uri="{FF2B5EF4-FFF2-40B4-BE49-F238E27FC236}">
                <a16:creationId xmlns:a16="http://schemas.microsoft.com/office/drawing/2014/main" id="{6FC2A69A-726B-838E-BC12-0EF427AE9DCF}"/>
              </a:ext>
            </a:extLst>
          </p:cNvPr>
          <p:cNvSpPr>
            <a:spLocks noGrp="1"/>
          </p:cNvSpPr>
          <p:nvPr>
            <p:ph idx="1"/>
          </p:nvPr>
        </p:nvSpPr>
        <p:spPr/>
        <p:txBody>
          <a:bodyPr/>
          <a:lstStyle/>
          <a:p>
            <a:endParaRPr lang="es-CO"/>
          </a:p>
        </p:txBody>
      </p:sp>
      <p:pic>
        <p:nvPicPr>
          <p:cNvPr id="307" name="Google Shape;307;p23" descr="Interfaz de usuario gráfica, Aplicación&#10;&#10;Descripción generada automáticamente"/>
          <p:cNvPicPr preferRelativeResize="0"/>
          <p:nvPr/>
        </p:nvPicPr>
        <p:blipFill rotWithShape="1">
          <a:blip r:embed="rId3">
            <a:alphaModFix/>
          </a:blip>
          <a:srcRect/>
          <a:stretch/>
        </p:blipFill>
        <p:spPr>
          <a:xfrm>
            <a:off x="2676232" y="1976419"/>
            <a:ext cx="6419850" cy="3629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4" name="Google Shape;314;p24" descr="Interfaz de usuario gráfica, Texto, Aplicación, Word&#10;&#10;Descripción generada automáticamente"/>
          <p:cNvPicPr preferRelativeResize="0"/>
          <p:nvPr/>
        </p:nvPicPr>
        <p:blipFill rotWithShape="1">
          <a:blip r:embed="rId3">
            <a:alphaModFix/>
          </a:blip>
          <a:srcRect/>
          <a:stretch/>
        </p:blipFill>
        <p:spPr>
          <a:xfrm>
            <a:off x="3675401" y="1090554"/>
            <a:ext cx="5062852" cy="4703274"/>
          </a:xfrm>
          <a:prstGeom prst="rect">
            <a:avLst/>
          </a:prstGeom>
          <a:noFill/>
          <a:ln>
            <a:noFill/>
          </a:ln>
        </p:spPr>
      </p:pic>
      <p:sp>
        <p:nvSpPr>
          <p:cNvPr id="2" name="Título 1">
            <a:extLst>
              <a:ext uri="{FF2B5EF4-FFF2-40B4-BE49-F238E27FC236}">
                <a16:creationId xmlns:a16="http://schemas.microsoft.com/office/drawing/2014/main" id="{631194D1-7B8C-0469-8380-770D2D6C791F}"/>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AE6CC0DA-50AF-8050-5375-EDB62083BDA9}"/>
              </a:ext>
            </a:extLst>
          </p:cNvPr>
          <p:cNvSpPr>
            <a:spLocks noGrp="1"/>
          </p:cNvSpPr>
          <p:nvPr>
            <p:ph idx="1"/>
          </p:nvPr>
        </p:nvSpPr>
        <p:spPr/>
        <p:txBody>
          <a:bodyPr/>
          <a:lstStyle/>
          <a:p>
            <a:endParaRPr lang="es-CO"/>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5"/>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3400"/>
              <a:buFont typeface="Quattrocento Sans"/>
              <a:buNone/>
            </a:pPr>
            <a:r>
              <a:rPr lang="es-ES" b="1" i="0">
                <a:latin typeface="Quattrocento Sans"/>
                <a:ea typeface="Quattrocento Sans"/>
                <a:cs typeface="Quattrocento Sans"/>
                <a:sym typeface="Quattrocento Sans"/>
              </a:rPr>
              <a:t>Dimensiones del juego de roles</a:t>
            </a:r>
            <a:br>
              <a:rPr lang="es-ES" b="1" i="0">
                <a:latin typeface="Quattrocento Sans"/>
                <a:ea typeface="Quattrocento Sans"/>
                <a:cs typeface="Quattrocento Sans"/>
                <a:sym typeface="Quattrocento Sans"/>
              </a:rPr>
            </a:br>
            <a:endParaRPr/>
          </a:p>
        </p:txBody>
      </p:sp>
      <p:sp>
        <p:nvSpPr>
          <p:cNvPr id="320" name="Google Shape;320;p25"/>
          <p:cNvSpPr txBox="1">
            <a:spLocks noGrp="1"/>
          </p:cNvSpPr>
          <p:nvPr>
            <p:ph idx="1"/>
          </p:nvPr>
        </p:nvSpPr>
        <p:spPr>
          <a:xfrm>
            <a:off x="1097280" y="3316725"/>
            <a:ext cx="10058400" cy="4023360"/>
          </a:xfrm>
          <a:prstGeom prst="rect">
            <a:avLst/>
          </a:prstGeom>
          <a:noFill/>
          <a:ln>
            <a:noFill/>
          </a:ln>
        </p:spPr>
        <p:txBody>
          <a:bodyPr spcFirstLastPara="1" wrap="square" lIns="91425" tIns="45700" rIns="91425" bIns="45700" anchor="ctr" anchorCtr="0">
            <a:normAutofit/>
          </a:bodyPr>
          <a:lstStyle/>
          <a:p>
            <a:pPr marL="344488" lvl="0" indent="-344488" algn="l" rtl="0">
              <a:lnSpc>
                <a:spcPct val="120000"/>
              </a:lnSpc>
              <a:spcBef>
                <a:spcPts val="0"/>
              </a:spcBef>
              <a:spcAft>
                <a:spcPts val="0"/>
              </a:spcAft>
              <a:buSzPts val="1800"/>
              <a:buChar char="▪"/>
            </a:pPr>
            <a:r>
              <a:rPr lang="es-ES" b="0" i="0" dirty="0">
                <a:latin typeface="Quattrocento Sans"/>
                <a:ea typeface="Quattrocento Sans"/>
                <a:cs typeface="Quattrocento Sans"/>
                <a:sym typeface="Quattrocento Sans"/>
              </a:rPr>
              <a:t>Cuando dos tablas de modelo tienen varias relaciones, podría deberse a que su modelo tiene una dimensión de juego de roles. </a:t>
            </a:r>
            <a:endParaRPr dirty="0"/>
          </a:p>
        </p:txBody>
      </p:sp>
      <p:pic>
        <p:nvPicPr>
          <p:cNvPr id="321" name="Google Shape;321;p25" descr="Interfaz de usuario gráfica, Aplicación&#10;&#10;Descripción generada automáticamente"/>
          <p:cNvPicPr preferRelativeResize="0"/>
          <p:nvPr/>
        </p:nvPicPr>
        <p:blipFill rotWithShape="1">
          <a:blip r:embed="rId3">
            <a:alphaModFix/>
          </a:blip>
          <a:srcRect/>
          <a:stretch/>
        </p:blipFill>
        <p:spPr>
          <a:xfrm>
            <a:off x="2990850" y="1696116"/>
            <a:ext cx="4929261" cy="260071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6"/>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3400"/>
              <a:buFont typeface="Arial"/>
              <a:buNone/>
            </a:pPr>
            <a:r>
              <a:rPr lang="es-ES" dirty="0"/>
              <a:t>Doble tabla de dimensión</a:t>
            </a:r>
            <a:endParaRPr dirty="0"/>
          </a:p>
        </p:txBody>
      </p:sp>
      <p:sp>
        <p:nvSpPr>
          <p:cNvPr id="327" name="Google Shape;327;p26"/>
          <p:cNvSpPr txBox="1">
            <a:spLocks noGrp="1"/>
          </p:cNvSpPr>
          <p:nvPr>
            <p:ph idx="1"/>
          </p:nvPr>
        </p:nvSpPr>
        <p:spPr>
          <a:xfrm>
            <a:off x="1097280" y="1845734"/>
            <a:ext cx="10058400" cy="1450757"/>
          </a:xfrm>
          <a:prstGeom prst="rect">
            <a:avLst/>
          </a:prstGeom>
          <a:noFill/>
          <a:ln>
            <a:noFill/>
          </a:ln>
        </p:spPr>
        <p:txBody>
          <a:bodyPr spcFirstLastPara="1" wrap="square" lIns="91425" tIns="45700" rIns="91425" bIns="45700" anchor="ctr" anchorCtr="0">
            <a:normAutofit fontScale="92500" lnSpcReduction="10000"/>
          </a:bodyPr>
          <a:lstStyle/>
          <a:p>
            <a:pPr marL="344488" lvl="0" indent="-344488" algn="l" rtl="0">
              <a:lnSpc>
                <a:spcPct val="120000"/>
              </a:lnSpc>
              <a:spcBef>
                <a:spcPts val="0"/>
              </a:spcBef>
              <a:spcAft>
                <a:spcPts val="0"/>
              </a:spcAft>
              <a:buSzPts val="1800"/>
              <a:buChar char="▪"/>
            </a:pPr>
            <a:r>
              <a:rPr lang="es-ES" dirty="0">
                <a:latin typeface="Quattrocento Sans"/>
                <a:ea typeface="Quattrocento Sans"/>
                <a:cs typeface="Quattrocento Sans"/>
                <a:sym typeface="Quattrocento Sans"/>
              </a:rPr>
              <a:t>Un</a:t>
            </a:r>
            <a:r>
              <a:rPr lang="es-ES" b="0" i="0" dirty="0">
                <a:latin typeface="Quattrocento Sans"/>
                <a:ea typeface="Quattrocento Sans"/>
                <a:cs typeface="Quattrocento Sans"/>
                <a:sym typeface="Quattrocento Sans"/>
              </a:rPr>
              <a:t> mejor diseño de modelo podría tener dos tablas de fechas, cada una con una relación activa con la tabla de Ventas. Por lo tanto, los usuarios de informes pueden filtrar por fecha de pedido o fecha de envío, o ambas al mismo tiempo. Una tabla calculada puede duplicar los datos de la tabla de fecha para crear la tabla de fecha de envío.</a:t>
            </a:r>
            <a:endParaRPr dirty="0"/>
          </a:p>
        </p:txBody>
      </p:sp>
      <p:pic>
        <p:nvPicPr>
          <p:cNvPr id="328" name="Google Shape;328;p26" descr="Interfaz de usuario gráfica&#10;&#10;Descripción generada automáticamente"/>
          <p:cNvPicPr preferRelativeResize="0"/>
          <p:nvPr/>
        </p:nvPicPr>
        <p:blipFill rotWithShape="1">
          <a:blip r:embed="rId3">
            <a:alphaModFix/>
          </a:blip>
          <a:srcRect/>
          <a:stretch/>
        </p:blipFill>
        <p:spPr>
          <a:xfrm>
            <a:off x="3832716" y="3706122"/>
            <a:ext cx="3316927" cy="230084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7B843D-263D-A2D6-7846-EF852462718B}"/>
              </a:ext>
            </a:extLst>
          </p:cNvPr>
          <p:cNvSpPr>
            <a:spLocks noGrp="1"/>
          </p:cNvSpPr>
          <p:nvPr>
            <p:ph type="title"/>
          </p:nvPr>
        </p:nvSpPr>
        <p:spPr/>
        <p:txBody>
          <a:bodyPr/>
          <a:lstStyle/>
          <a:p>
            <a:r>
              <a:rPr lang="es-CO" dirty="0"/>
              <a:t>Consultas de análisis</a:t>
            </a:r>
          </a:p>
        </p:txBody>
      </p:sp>
      <p:sp>
        <p:nvSpPr>
          <p:cNvPr id="3" name="Marcador de contenido 2">
            <a:extLst>
              <a:ext uri="{FF2B5EF4-FFF2-40B4-BE49-F238E27FC236}">
                <a16:creationId xmlns:a16="http://schemas.microsoft.com/office/drawing/2014/main" id="{86DA4105-D9B6-36A2-9335-CB11C044A54A}"/>
              </a:ext>
            </a:extLst>
          </p:cNvPr>
          <p:cNvSpPr>
            <a:spLocks noGrp="1"/>
          </p:cNvSpPr>
          <p:nvPr>
            <p:ph idx="1"/>
          </p:nvPr>
        </p:nvSpPr>
        <p:spPr/>
        <p:txBody>
          <a:bodyPr/>
          <a:lstStyle/>
          <a:p>
            <a:pPr marL="0" indent="0">
              <a:buNone/>
            </a:pPr>
            <a:r>
              <a:rPr lang="es-ES" b="0" i="0" dirty="0">
                <a:solidFill>
                  <a:srgbClr val="171717"/>
                </a:solidFill>
                <a:effectLst/>
                <a:latin typeface="Segoe UI" panose="020B0502040204020203" pitchFamily="34" charset="0"/>
              </a:rPr>
              <a:t>Una </a:t>
            </a:r>
            <a:r>
              <a:rPr lang="es-ES" b="0" i="1" dirty="0">
                <a:solidFill>
                  <a:srgbClr val="171717"/>
                </a:solidFill>
                <a:effectLst/>
                <a:latin typeface="Segoe UI" panose="020B0502040204020203" pitchFamily="34" charset="0"/>
              </a:rPr>
              <a:t>consulta de análisis</a:t>
            </a:r>
            <a:r>
              <a:rPr lang="es-ES" b="0" i="0" dirty="0">
                <a:solidFill>
                  <a:srgbClr val="171717"/>
                </a:solidFill>
                <a:effectLst/>
                <a:latin typeface="Segoe UI" panose="020B0502040204020203" pitchFamily="34" charset="0"/>
              </a:rPr>
              <a:t> es una consulta que genera un resultado a partir de un modelo de datos. Cada objeto visual de Power BI, en segundo plano, envía una consulta de análisis a Power BI para consultar el modelo. </a:t>
            </a:r>
          </a:p>
          <a:p>
            <a:pPr marL="0" indent="0">
              <a:buNone/>
            </a:pPr>
            <a:r>
              <a:rPr lang="es-ES" b="0" i="0" dirty="0">
                <a:solidFill>
                  <a:srgbClr val="171717"/>
                </a:solidFill>
                <a:effectLst/>
                <a:latin typeface="Segoe UI" panose="020B0502040204020203" pitchFamily="34" charset="0"/>
              </a:rPr>
              <a:t>La consulta de análisis se escribe como una instrucción de consulta de expresiones de análisis de datos (DAX). </a:t>
            </a:r>
          </a:p>
          <a:p>
            <a:pPr marL="0" indent="0">
              <a:buNone/>
            </a:pPr>
            <a:r>
              <a:rPr lang="es-ES" b="0" i="0" dirty="0">
                <a:solidFill>
                  <a:srgbClr val="171717"/>
                </a:solidFill>
                <a:effectLst/>
                <a:latin typeface="Segoe UI" panose="020B0502040204020203" pitchFamily="34" charset="0"/>
              </a:rPr>
              <a:t>Sin embargo, no es necesario escribir una instrucción nativa de DAX; solo necesita configurar objetos visuales de informe al asignar los campos del conjunto de datos.</a:t>
            </a:r>
            <a:endParaRPr lang="es-CO" dirty="0"/>
          </a:p>
        </p:txBody>
      </p:sp>
    </p:spTree>
    <p:extLst>
      <p:ext uri="{BB962C8B-B14F-4D97-AF65-F5344CB8AC3E}">
        <p14:creationId xmlns:p14="http://schemas.microsoft.com/office/powerpoint/2010/main" val="1190051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BBADCC5-98AF-89BD-73C3-27E3D92C3EDF}"/>
              </a:ext>
            </a:extLst>
          </p:cNvPr>
          <p:cNvSpPr>
            <a:spLocks noGrp="1"/>
          </p:cNvSpPr>
          <p:nvPr>
            <p:ph type="title"/>
          </p:nvPr>
        </p:nvSpPr>
        <p:spPr/>
        <p:txBody>
          <a:bodyPr/>
          <a:lstStyle/>
          <a:p>
            <a:r>
              <a:rPr lang="es-ES" b="1" i="0" dirty="0">
                <a:solidFill>
                  <a:srgbClr val="171717"/>
                </a:solidFill>
                <a:effectLst/>
                <a:latin typeface="Segoe UI" panose="020B0502040204020203" pitchFamily="34" charset="0"/>
              </a:rPr>
              <a:t>Modelado de datos en Power BI</a:t>
            </a:r>
            <a:br>
              <a:rPr lang="es-ES" b="1" i="0" dirty="0">
                <a:solidFill>
                  <a:srgbClr val="171717"/>
                </a:solidFill>
                <a:effectLst/>
                <a:latin typeface="Segoe UI" panose="020B0502040204020203" pitchFamily="34" charset="0"/>
              </a:rPr>
            </a:br>
            <a:endParaRPr lang="es-CO" dirty="0"/>
          </a:p>
        </p:txBody>
      </p:sp>
      <p:sp>
        <p:nvSpPr>
          <p:cNvPr id="5" name="Marcador de contenido 4">
            <a:extLst>
              <a:ext uri="{FF2B5EF4-FFF2-40B4-BE49-F238E27FC236}">
                <a16:creationId xmlns:a16="http://schemas.microsoft.com/office/drawing/2014/main" id="{2886C8BD-460D-36C4-6EF0-84DAA546C6D7}"/>
              </a:ext>
            </a:extLst>
          </p:cNvPr>
          <p:cNvSpPr>
            <a:spLocks noGrp="1"/>
          </p:cNvSpPr>
          <p:nvPr>
            <p:ph idx="1"/>
          </p:nvPr>
        </p:nvSpPr>
        <p:spPr/>
        <p:txBody>
          <a:bodyPr/>
          <a:lstStyle/>
          <a:p>
            <a:pPr algn="l"/>
            <a:r>
              <a:rPr lang="es-ES" b="0" i="0" dirty="0">
                <a:solidFill>
                  <a:srgbClr val="171717"/>
                </a:solidFill>
                <a:effectLst/>
                <a:latin typeface="Segoe UI" panose="020B0502040204020203" pitchFamily="34" charset="0"/>
              </a:rPr>
              <a:t>En este módulo, aprenderá a:</a:t>
            </a:r>
          </a:p>
          <a:p>
            <a:pPr algn="l">
              <a:buFont typeface="Arial" panose="020B0604020202020204" pitchFamily="34" charset="0"/>
              <a:buChar char="•"/>
            </a:pPr>
            <a:r>
              <a:rPr lang="es-ES" b="0" i="0" dirty="0">
                <a:solidFill>
                  <a:srgbClr val="171717"/>
                </a:solidFill>
                <a:effectLst/>
                <a:latin typeface="Segoe UI" panose="020B0502040204020203" pitchFamily="34" charset="0"/>
              </a:rPr>
              <a:t>Crear relaciones entre orígenes de datos</a:t>
            </a:r>
          </a:p>
          <a:p>
            <a:pPr algn="l">
              <a:buFont typeface="Arial" panose="020B0604020202020204" pitchFamily="34" charset="0"/>
              <a:buChar char="•"/>
            </a:pPr>
            <a:r>
              <a:rPr lang="es-ES" b="0" i="0" dirty="0">
                <a:solidFill>
                  <a:srgbClr val="171717"/>
                </a:solidFill>
                <a:effectLst/>
                <a:latin typeface="Segoe UI" panose="020B0502040204020203" pitchFamily="34" charset="0"/>
              </a:rPr>
              <a:t>Crear un campo con columnas calculadas</a:t>
            </a:r>
          </a:p>
          <a:p>
            <a:pPr algn="l">
              <a:buFont typeface="Arial" panose="020B0604020202020204" pitchFamily="34" charset="0"/>
              <a:buChar char="•"/>
            </a:pPr>
            <a:r>
              <a:rPr lang="es-ES" b="0" i="0" dirty="0">
                <a:solidFill>
                  <a:srgbClr val="171717"/>
                </a:solidFill>
                <a:effectLst/>
                <a:latin typeface="Segoe UI" panose="020B0502040204020203" pitchFamily="34" charset="0"/>
              </a:rPr>
              <a:t>Optimizar datos ocultando campos y ordenando datos de visualización</a:t>
            </a:r>
          </a:p>
          <a:p>
            <a:pPr algn="l">
              <a:buFont typeface="Arial" panose="020B0604020202020204" pitchFamily="34" charset="0"/>
              <a:buChar char="•"/>
            </a:pPr>
            <a:r>
              <a:rPr lang="es-ES" b="0" i="0" dirty="0">
                <a:solidFill>
                  <a:srgbClr val="171717"/>
                </a:solidFill>
                <a:effectLst/>
                <a:latin typeface="Segoe UI" panose="020B0502040204020203" pitchFamily="34" charset="0"/>
              </a:rPr>
              <a:t>Crear una medida para realizar cálculos de los datos</a:t>
            </a:r>
          </a:p>
          <a:p>
            <a:pPr algn="l">
              <a:buFont typeface="Arial" panose="020B0604020202020204" pitchFamily="34" charset="0"/>
              <a:buChar char="•"/>
            </a:pPr>
            <a:r>
              <a:rPr lang="es-ES" b="0" i="0" dirty="0">
                <a:solidFill>
                  <a:srgbClr val="171717"/>
                </a:solidFill>
                <a:effectLst/>
                <a:latin typeface="Segoe UI" panose="020B0502040204020203" pitchFamily="34" charset="0"/>
              </a:rPr>
              <a:t>Usar una tabla calculada para crear una relación entre dos tablas</a:t>
            </a:r>
          </a:p>
          <a:p>
            <a:pPr algn="l">
              <a:buFont typeface="Arial" panose="020B0604020202020204" pitchFamily="34" charset="0"/>
              <a:buChar char="•"/>
            </a:pPr>
            <a:r>
              <a:rPr lang="es-ES" b="0" i="0" dirty="0">
                <a:solidFill>
                  <a:srgbClr val="171717"/>
                </a:solidFill>
                <a:effectLst/>
                <a:latin typeface="Segoe UI" panose="020B0502040204020203" pitchFamily="34" charset="0"/>
              </a:rPr>
              <a:t>Dar formato a los datos basados en tiempo para poder explorar en profundidad para obtener más detalles</a:t>
            </a:r>
          </a:p>
          <a:p>
            <a:pPr marL="0" indent="0">
              <a:buNone/>
            </a:pPr>
            <a:endParaRPr lang="es-ES" b="0"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2090018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1EC759D-5179-2A95-C172-7C6AF1AD9CF3}"/>
              </a:ext>
            </a:extLst>
          </p:cNvPr>
          <p:cNvSpPr>
            <a:spLocks noGrp="1"/>
          </p:cNvSpPr>
          <p:nvPr>
            <p:ph type="title"/>
          </p:nvPr>
        </p:nvSpPr>
        <p:spPr>
          <a:xfrm>
            <a:off x="1097280" y="257106"/>
            <a:ext cx="10058400" cy="1200633"/>
          </a:xfrm>
        </p:spPr>
        <p:txBody>
          <a:bodyPr/>
          <a:lstStyle/>
          <a:p>
            <a:r>
              <a:rPr lang="es-CO" dirty="0"/>
              <a:t>Fases</a:t>
            </a:r>
          </a:p>
        </p:txBody>
      </p:sp>
      <p:sp>
        <p:nvSpPr>
          <p:cNvPr id="3" name="Marcador de contenido 2">
            <a:extLst>
              <a:ext uri="{FF2B5EF4-FFF2-40B4-BE49-F238E27FC236}">
                <a16:creationId xmlns:a16="http://schemas.microsoft.com/office/drawing/2014/main" id="{AB772AAB-EB5A-132C-3FB3-00CD6B2AF809}"/>
              </a:ext>
            </a:extLst>
          </p:cNvPr>
          <p:cNvSpPr>
            <a:spLocks noGrp="1"/>
          </p:cNvSpPr>
          <p:nvPr>
            <p:ph idx="1"/>
          </p:nvPr>
        </p:nvSpPr>
        <p:spPr/>
        <p:txBody>
          <a:bodyPr/>
          <a:lstStyle/>
          <a:p>
            <a:r>
              <a:rPr lang="es-ES" dirty="0"/>
              <a:t>Una consulta de análisis tiene tres fases que se implementan en el orden siguiente:</a:t>
            </a:r>
          </a:p>
          <a:p>
            <a:endParaRPr lang="es-ES" dirty="0"/>
          </a:p>
          <a:p>
            <a:r>
              <a:rPr lang="es-ES" dirty="0"/>
              <a:t>Filtro</a:t>
            </a:r>
          </a:p>
          <a:p>
            <a:endParaRPr lang="es-ES" dirty="0"/>
          </a:p>
          <a:p>
            <a:r>
              <a:rPr lang="es-ES" dirty="0"/>
              <a:t>Grupo</a:t>
            </a:r>
          </a:p>
          <a:p>
            <a:endParaRPr lang="es-ES" dirty="0"/>
          </a:p>
          <a:p>
            <a:r>
              <a:rPr lang="es-ES" dirty="0"/>
              <a:t>Resumen</a:t>
            </a:r>
            <a:endParaRPr lang="es-CO" dirty="0"/>
          </a:p>
        </p:txBody>
      </p:sp>
      <p:pic>
        <p:nvPicPr>
          <p:cNvPr id="9" name="Imagen 8">
            <a:extLst>
              <a:ext uri="{FF2B5EF4-FFF2-40B4-BE49-F238E27FC236}">
                <a16:creationId xmlns:a16="http://schemas.microsoft.com/office/drawing/2014/main" id="{74C80E3F-B32C-752C-5520-8DFE796FF1CE}"/>
              </a:ext>
            </a:extLst>
          </p:cNvPr>
          <p:cNvPicPr>
            <a:picLocks noChangeAspect="1"/>
          </p:cNvPicPr>
          <p:nvPr/>
        </p:nvPicPr>
        <p:blipFill>
          <a:blip r:embed="rId2"/>
          <a:stretch>
            <a:fillRect/>
          </a:stretch>
        </p:blipFill>
        <p:spPr>
          <a:xfrm>
            <a:off x="3798277" y="3259012"/>
            <a:ext cx="6641196" cy="1930501"/>
          </a:xfrm>
          <a:prstGeom prst="rect">
            <a:avLst/>
          </a:prstGeom>
        </p:spPr>
      </p:pic>
    </p:spTree>
    <p:extLst>
      <p:ext uri="{BB962C8B-B14F-4D97-AF65-F5344CB8AC3E}">
        <p14:creationId xmlns:p14="http://schemas.microsoft.com/office/powerpoint/2010/main" val="508480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D5E71-71D2-3389-CA09-FB3D519022B3}"/>
              </a:ext>
            </a:extLst>
          </p:cNvPr>
          <p:cNvSpPr>
            <a:spLocks noGrp="1"/>
          </p:cNvSpPr>
          <p:nvPr>
            <p:ph type="title"/>
          </p:nvPr>
        </p:nvSpPr>
        <p:spPr/>
        <p:txBody>
          <a:bodyPr>
            <a:normAutofit fontScale="90000"/>
          </a:bodyPr>
          <a:lstStyle/>
          <a:p>
            <a:r>
              <a:rPr lang="es-ES" sz="5300" dirty="0"/>
              <a:t>Configuración de objetos visuales de informe</a:t>
            </a:r>
            <a:br>
              <a:rPr lang="es-ES" b="1" i="0" dirty="0">
                <a:solidFill>
                  <a:srgbClr val="171717"/>
                </a:solidFill>
                <a:effectLst/>
                <a:latin typeface="Segoe UI" panose="020B0502040204020203" pitchFamily="34" charset="0"/>
              </a:rPr>
            </a:br>
            <a:endParaRPr lang="es-CO" dirty="0"/>
          </a:p>
        </p:txBody>
      </p:sp>
      <p:sp>
        <p:nvSpPr>
          <p:cNvPr id="3" name="Marcador de contenido 2">
            <a:extLst>
              <a:ext uri="{FF2B5EF4-FFF2-40B4-BE49-F238E27FC236}">
                <a16:creationId xmlns:a16="http://schemas.microsoft.com/office/drawing/2014/main" id="{F5DEABDC-2E5D-85E4-3FC7-AC74B5C9F242}"/>
              </a:ext>
            </a:extLst>
          </p:cNvPr>
          <p:cNvSpPr>
            <a:spLocks noGrp="1"/>
          </p:cNvSpPr>
          <p:nvPr>
            <p:ph idx="1"/>
          </p:nvPr>
        </p:nvSpPr>
        <p:spPr/>
        <p:txBody>
          <a:bodyPr/>
          <a:lstStyle/>
          <a:p>
            <a:pPr marL="0" indent="0">
              <a:buNone/>
            </a:pPr>
            <a:r>
              <a:rPr lang="es-ES" b="0" i="0" dirty="0">
                <a:solidFill>
                  <a:srgbClr val="171717"/>
                </a:solidFill>
                <a:effectLst/>
                <a:latin typeface="Segoe UI" panose="020B0502040204020203" pitchFamily="34" charset="0"/>
              </a:rPr>
              <a:t>Los informes tienen objetos visuales de informe y otros elementos a las páginas. Otros elementos son cuadros de texto, botones, formas e imágenes. Cada uno de estos elementos se configura independientemente de los campos del conjunto de datos.</a:t>
            </a:r>
          </a:p>
          <a:p>
            <a:pPr marL="0" indent="0">
              <a:buNone/>
            </a:pPr>
            <a:endParaRPr lang="es-ES" dirty="0">
              <a:solidFill>
                <a:srgbClr val="171717"/>
              </a:solidFill>
              <a:latin typeface="Segoe UI" panose="020B0502040204020203" pitchFamily="34" charset="0"/>
            </a:endParaRPr>
          </a:p>
          <a:p>
            <a:pPr marL="0" indent="0" algn="l">
              <a:buNone/>
            </a:pPr>
            <a:r>
              <a:rPr lang="es-ES" b="0" i="1" dirty="0">
                <a:solidFill>
                  <a:srgbClr val="171717"/>
                </a:solidFill>
                <a:effectLst/>
                <a:latin typeface="Segoe UI" panose="020B0502040204020203" pitchFamily="34" charset="0"/>
              </a:rPr>
              <a:t>Campos</a:t>
            </a:r>
            <a:r>
              <a:rPr lang="es-ES" b="0" i="0" dirty="0">
                <a:solidFill>
                  <a:srgbClr val="171717"/>
                </a:solidFill>
                <a:effectLst/>
                <a:latin typeface="Segoe UI" panose="020B0502040204020203" pitchFamily="34" charset="0"/>
              </a:rPr>
              <a:t> es un término </a:t>
            </a:r>
            <a:r>
              <a:rPr lang="es-ES" dirty="0">
                <a:solidFill>
                  <a:srgbClr val="171717"/>
                </a:solidFill>
                <a:latin typeface="Segoe UI" panose="020B0502040204020203" pitchFamily="34" charset="0"/>
              </a:rPr>
              <a:t>p</a:t>
            </a:r>
            <a:r>
              <a:rPr lang="es-ES" b="0" i="0" dirty="0">
                <a:solidFill>
                  <a:srgbClr val="171717"/>
                </a:solidFill>
                <a:effectLst/>
                <a:latin typeface="Segoe UI" panose="020B0502040204020203" pitchFamily="34" charset="0"/>
              </a:rPr>
              <a:t>ara describir un recurso de modelo </a:t>
            </a:r>
            <a:r>
              <a:rPr lang="es-ES" b="0" i="1" dirty="0">
                <a:solidFill>
                  <a:srgbClr val="171717"/>
                </a:solidFill>
                <a:effectLst/>
                <a:latin typeface="Segoe UI" panose="020B0502040204020203" pitchFamily="34" charset="0"/>
              </a:rPr>
              <a:t>que se puede usar para configurar un objeto visual</a:t>
            </a:r>
            <a:r>
              <a:rPr lang="es-ES" b="0" i="0" dirty="0">
                <a:solidFill>
                  <a:srgbClr val="171717"/>
                </a:solidFill>
                <a:effectLst/>
                <a:latin typeface="Segoe UI" panose="020B0502040204020203" pitchFamily="34" charset="0"/>
              </a:rPr>
              <a:t>. </a:t>
            </a:r>
          </a:p>
          <a:p>
            <a:pPr marL="0" indent="0" algn="l">
              <a:buNone/>
            </a:pP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a:solidFill>
                  <a:srgbClr val="171717"/>
                </a:solidFill>
                <a:effectLst/>
                <a:latin typeface="Segoe UI" panose="020B0502040204020203" pitchFamily="34" charset="0"/>
              </a:rPr>
              <a:t>Columnas</a:t>
            </a:r>
          </a:p>
          <a:p>
            <a:pPr algn="l">
              <a:buFont typeface="Arial" panose="020B0604020202020204" pitchFamily="34" charset="0"/>
              <a:buChar char="•"/>
            </a:pPr>
            <a:r>
              <a:rPr lang="es-ES" b="0" i="0" dirty="0">
                <a:solidFill>
                  <a:srgbClr val="171717"/>
                </a:solidFill>
                <a:effectLst/>
                <a:latin typeface="Segoe UI" panose="020B0502040204020203" pitchFamily="34" charset="0"/>
              </a:rPr>
              <a:t>Niveles de jerarquía</a:t>
            </a:r>
          </a:p>
          <a:p>
            <a:pPr algn="l">
              <a:buFont typeface="Arial" panose="020B0604020202020204" pitchFamily="34" charset="0"/>
              <a:buChar char="•"/>
            </a:pPr>
            <a:r>
              <a:rPr lang="es-ES" b="0" i="0" dirty="0">
                <a:solidFill>
                  <a:srgbClr val="171717"/>
                </a:solidFill>
                <a:effectLst/>
                <a:latin typeface="Segoe UI" panose="020B0502040204020203" pitchFamily="34" charset="0"/>
              </a:rPr>
              <a:t>Medidas</a:t>
            </a:r>
          </a:p>
          <a:p>
            <a:pPr marL="0" indent="0">
              <a:buNone/>
            </a:pPr>
            <a:endParaRPr lang="es-CO" dirty="0"/>
          </a:p>
        </p:txBody>
      </p:sp>
    </p:spTree>
    <p:extLst>
      <p:ext uri="{BB962C8B-B14F-4D97-AF65-F5344CB8AC3E}">
        <p14:creationId xmlns:p14="http://schemas.microsoft.com/office/powerpoint/2010/main" val="3075249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6E5AEE-69D8-05B3-9417-9A2C7619C964}"/>
              </a:ext>
            </a:extLst>
          </p:cNvPr>
          <p:cNvSpPr>
            <a:spLocks noGrp="1"/>
          </p:cNvSpPr>
          <p:nvPr>
            <p:ph type="title"/>
          </p:nvPr>
        </p:nvSpPr>
        <p:spPr/>
        <p:txBody>
          <a:bodyPr/>
          <a:lstStyle/>
          <a:p>
            <a:r>
              <a:rPr lang="es-CO" dirty="0"/>
              <a:t>Columnas</a:t>
            </a:r>
            <a:br>
              <a:rPr lang="es-CO" dirty="0"/>
            </a:br>
            <a:endParaRPr lang="es-CO" dirty="0"/>
          </a:p>
        </p:txBody>
      </p:sp>
      <p:sp>
        <p:nvSpPr>
          <p:cNvPr id="3" name="Marcador de contenido 2">
            <a:extLst>
              <a:ext uri="{FF2B5EF4-FFF2-40B4-BE49-F238E27FC236}">
                <a16:creationId xmlns:a16="http://schemas.microsoft.com/office/drawing/2014/main" id="{EA7F28EC-794D-2471-9287-FCEB0DFDA73D}"/>
              </a:ext>
            </a:extLst>
          </p:cNvPr>
          <p:cNvSpPr>
            <a:spLocks noGrp="1"/>
          </p:cNvSpPr>
          <p:nvPr>
            <p:ph idx="1"/>
          </p:nvPr>
        </p:nvSpPr>
        <p:spPr/>
        <p:txBody>
          <a:bodyPr/>
          <a:lstStyle/>
          <a:p>
            <a:pPr marL="0" indent="0" algn="l">
              <a:buNone/>
            </a:pPr>
            <a:r>
              <a:rPr lang="es-CO" dirty="0">
                <a:solidFill>
                  <a:srgbClr val="171717"/>
                </a:solidFill>
                <a:latin typeface="Segoe UI" panose="020B0502040204020203" pitchFamily="34" charset="0"/>
              </a:rPr>
              <a:t>U</a:t>
            </a:r>
            <a:r>
              <a:rPr lang="es-CO" b="0" i="0" dirty="0">
                <a:solidFill>
                  <a:srgbClr val="171717"/>
                </a:solidFill>
                <a:effectLst/>
                <a:latin typeface="Segoe UI" panose="020B0502040204020203" pitchFamily="34" charset="0"/>
              </a:rPr>
              <a:t>se columnas para filtrar, agrupar y resumir los valores de columna. </a:t>
            </a:r>
          </a:p>
          <a:p>
            <a:pPr marL="0" indent="0" algn="l">
              <a:buNone/>
            </a:pPr>
            <a:r>
              <a:rPr lang="es-CO" b="0" i="0" dirty="0">
                <a:solidFill>
                  <a:srgbClr val="171717"/>
                </a:solidFill>
                <a:effectLst/>
                <a:latin typeface="Segoe UI" panose="020B0502040204020203" pitchFamily="34" charset="0"/>
              </a:rPr>
              <a:t>Resumir columnas numéricas es común y se puede hacer mediante sum, </a:t>
            </a:r>
            <a:r>
              <a:rPr lang="es-CO" b="0" i="0" dirty="0" err="1">
                <a:solidFill>
                  <a:srgbClr val="171717"/>
                </a:solidFill>
                <a:effectLst/>
                <a:latin typeface="Segoe UI" panose="020B0502040204020203" pitchFamily="34" charset="0"/>
              </a:rPr>
              <a:t>count</a:t>
            </a:r>
            <a:r>
              <a:rPr lang="es-CO" b="0" i="0" dirty="0">
                <a:solidFill>
                  <a:srgbClr val="171717"/>
                </a:solidFill>
                <a:effectLst/>
                <a:latin typeface="Segoe UI" panose="020B0502040204020203" pitchFamily="34" charset="0"/>
              </a:rPr>
              <a:t>, </a:t>
            </a:r>
            <a:r>
              <a:rPr lang="es-CO" b="0" i="0" dirty="0" err="1">
                <a:solidFill>
                  <a:srgbClr val="171717"/>
                </a:solidFill>
                <a:effectLst/>
                <a:latin typeface="Segoe UI" panose="020B0502040204020203" pitchFamily="34" charset="0"/>
              </a:rPr>
              <a:t>distinct</a:t>
            </a:r>
            <a:r>
              <a:rPr lang="es-CO" b="0" i="0" dirty="0">
                <a:solidFill>
                  <a:srgbClr val="171717"/>
                </a:solidFill>
                <a:effectLst/>
                <a:latin typeface="Segoe UI" panose="020B0502040204020203" pitchFamily="34" charset="0"/>
              </a:rPr>
              <a:t> </a:t>
            </a:r>
            <a:r>
              <a:rPr lang="es-CO" b="0" i="0" dirty="0" err="1">
                <a:solidFill>
                  <a:srgbClr val="171717"/>
                </a:solidFill>
                <a:effectLst/>
                <a:latin typeface="Segoe UI" panose="020B0502040204020203" pitchFamily="34" charset="0"/>
              </a:rPr>
              <a:t>count</a:t>
            </a:r>
            <a:r>
              <a:rPr lang="es-CO" b="0" i="0" dirty="0">
                <a:solidFill>
                  <a:srgbClr val="171717"/>
                </a:solidFill>
                <a:effectLst/>
                <a:latin typeface="Segoe UI" panose="020B0502040204020203" pitchFamily="34" charset="0"/>
              </a:rPr>
              <a:t>, </a:t>
            </a:r>
            <a:r>
              <a:rPr lang="es-CO" b="0" i="0" dirty="0" err="1">
                <a:solidFill>
                  <a:srgbClr val="171717"/>
                </a:solidFill>
                <a:effectLst/>
                <a:latin typeface="Segoe UI" panose="020B0502040204020203" pitchFamily="34" charset="0"/>
              </a:rPr>
              <a:t>minimum</a:t>
            </a:r>
            <a:r>
              <a:rPr lang="es-CO" b="0" i="0" dirty="0">
                <a:solidFill>
                  <a:srgbClr val="171717"/>
                </a:solidFill>
                <a:effectLst/>
                <a:latin typeface="Segoe UI" panose="020B0502040204020203" pitchFamily="34" charset="0"/>
              </a:rPr>
              <a:t>, </a:t>
            </a:r>
            <a:r>
              <a:rPr lang="es-CO" b="0" i="0" dirty="0" err="1">
                <a:solidFill>
                  <a:srgbClr val="171717"/>
                </a:solidFill>
                <a:effectLst/>
                <a:latin typeface="Segoe UI" panose="020B0502040204020203" pitchFamily="34" charset="0"/>
              </a:rPr>
              <a:t>maximum</a:t>
            </a:r>
            <a:r>
              <a:rPr lang="es-CO" b="0" i="0" dirty="0">
                <a:solidFill>
                  <a:srgbClr val="171717"/>
                </a:solidFill>
                <a:effectLst/>
                <a:latin typeface="Segoe UI" panose="020B0502040204020203" pitchFamily="34" charset="0"/>
              </a:rPr>
              <a:t>, </a:t>
            </a:r>
            <a:r>
              <a:rPr lang="es-CO" b="0" i="0" dirty="0" err="1">
                <a:solidFill>
                  <a:srgbClr val="171717"/>
                </a:solidFill>
                <a:effectLst/>
                <a:latin typeface="Segoe UI" panose="020B0502040204020203" pitchFamily="34" charset="0"/>
              </a:rPr>
              <a:t>average</a:t>
            </a:r>
            <a:r>
              <a:rPr lang="es-CO" b="0" i="0" dirty="0">
                <a:solidFill>
                  <a:srgbClr val="171717"/>
                </a:solidFill>
                <a:effectLst/>
                <a:latin typeface="Segoe UI" panose="020B0502040204020203" pitchFamily="34" charset="0"/>
              </a:rPr>
              <a:t>, median, standard </a:t>
            </a:r>
            <a:r>
              <a:rPr lang="es-CO" b="0" i="0" dirty="0" err="1">
                <a:solidFill>
                  <a:srgbClr val="171717"/>
                </a:solidFill>
                <a:effectLst/>
                <a:latin typeface="Segoe UI" panose="020B0502040204020203" pitchFamily="34" charset="0"/>
              </a:rPr>
              <a:t>deviation</a:t>
            </a:r>
            <a:r>
              <a:rPr lang="es-CO" b="0" i="0" dirty="0">
                <a:solidFill>
                  <a:srgbClr val="171717"/>
                </a:solidFill>
                <a:effectLst/>
                <a:latin typeface="Segoe UI" panose="020B0502040204020203" pitchFamily="34" charset="0"/>
              </a:rPr>
              <a:t> y </a:t>
            </a:r>
            <a:r>
              <a:rPr lang="es-CO" b="0" i="0" dirty="0" err="1">
                <a:solidFill>
                  <a:srgbClr val="171717"/>
                </a:solidFill>
                <a:effectLst/>
                <a:latin typeface="Segoe UI" panose="020B0502040204020203" pitchFamily="34" charset="0"/>
              </a:rPr>
              <a:t>variance</a:t>
            </a:r>
            <a:r>
              <a:rPr lang="es-CO" b="0" i="0" dirty="0">
                <a:solidFill>
                  <a:srgbClr val="171717"/>
                </a:solidFill>
                <a:effectLst/>
                <a:latin typeface="Segoe UI" panose="020B0502040204020203" pitchFamily="34" charset="0"/>
              </a:rPr>
              <a:t>. También puede resumir las columnas de texto con </a:t>
            </a:r>
            <a:r>
              <a:rPr lang="es-CO" b="0" i="0" dirty="0" err="1">
                <a:solidFill>
                  <a:srgbClr val="171717"/>
                </a:solidFill>
                <a:effectLst/>
                <a:latin typeface="Segoe UI" panose="020B0502040204020203" pitchFamily="34" charset="0"/>
              </a:rPr>
              <a:t>first</a:t>
            </a:r>
            <a:r>
              <a:rPr lang="es-CO" b="0" i="0" dirty="0">
                <a:solidFill>
                  <a:srgbClr val="171717"/>
                </a:solidFill>
                <a:effectLst/>
                <a:latin typeface="Segoe UI" panose="020B0502040204020203" pitchFamily="34" charset="0"/>
              </a:rPr>
              <a:t> (orden alfabético), </a:t>
            </a:r>
            <a:r>
              <a:rPr lang="es-CO" b="0" i="0" dirty="0" err="1">
                <a:solidFill>
                  <a:srgbClr val="171717"/>
                </a:solidFill>
                <a:effectLst/>
                <a:latin typeface="Segoe UI" panose="020B0502040204020203" pitchFamily="34" charset="0"/>
              </a:rPr>
              <a:t>last</a:t>
            </a:r>
            <a:r>
              <a:rPr lang="es-CO" b="0" i="0" dirty="0">
                <a:solidFill>
                  <a:srgbClr val="171717"/>
                </a:solidFill>
                <a:effectLst/>
                <a:latin typeface="Segoe UI" panose="020B0502040204020203" pitchFamily="34" charset="0"/>
              </a:rPr>
              <a:t>, </a:t>
            </a:r>
            <a:r>
              <a:rPr lang="es-CO" b="0" i="0" dirty="0" err="1">
                <a:solidFill>
                  <a:srgbClr val="171717"/>
                </a:solidFill>
                <a:effectLst/>
                <a:latin typeface="Segoe UI" panose="020B0502040204020203" pitchFamily="34" charset="0"/>
              </a:rPr>
              <a:t>count</a:t>
            </a:r>
            <a:r>
              <a:rPr lang="es-CO" b="0" i="0" dirty="0">
                <a:solidFill>
                  <a:srgbClr val="171717"/>
                </a:solidFill>
                <a:effectLst/>
                <a:latin typeface="Segoe UI" panose="020B0502040204020203" pitchFamily="34" charset="0"/>
              </a:rPr>
              <a:t> y </a:t>
            </a:r>
            <a:r>
              <a:rPr lang="es-CO" b="0" i="0" dirty="0" err="1">
                <a:solidFill>
                  <a:srgbClr val="171717"/>
                </a:solidFill>
                <a:effectLst/>
                <a:latin typeface="Segoe UI" panose="020B0502040204020203" pitchFamily="34" charset="0"/>
              </a:rPr>
              <a:t>distinct</a:t>
            </a:r>
            <a:r>
              <a:rPr lang="es-CO" b="0" i="0" dirty="0">
                <a:solidFill>
                  <a:srgbClr val="171717"/>
                </a:solidFill>
                <a:effectLst/>
                <a:latin typeface="Segoe UI" panose="020B0502040204020203" pitchFamily="34" charset="0"/>
              </a:rPr>
              <a:t> </a:t>
            </a:r>
            <a:r>
              <a:rPr lang="es-CO" b="0" i="0" dirty="0" err="1">
                <a:solidFill>
                  <a:srgbClr val="171717"/>
                </a:solidFill>
                <a:effectLst/>
                <a:latin typeface="Segoe UI" panose="020B0502040204020203" pitchFamily="34" charset="0"/>
              </a:rPr>
              <a:t>count</a:t>
            </a:r>
            <a:r>
              <a:rPr lang="es-CO" b="0" i="0" dirty="0">
                <a:solidFill>
                  <a:srgbClr val="171717"/>
                </a:solidFill>
                <a:effectLst/>
                <a:latin typeface="Segoe UI" panose="020B0502040204020203" pitchFamily="34" charset="0"/>
              </a:rPr>
              <a:t>. Además, puede resumir las columnas de fecha con </a:t>
            </a:r>
            <a:r>
              <a:rPr lang="es-CO" b="0" i="0" dirty="0" err="1">
                <a:solidFill>
                  <a:srgbClr val="171717"/>
                </a:solidFill>
                <a:effectLst/>
                <a:latin typeface="Segoe UI" panose="020B0502040204020203" pitchFamily="34" charset="0"/>
              </a:rPr>
              <a:t>earliest</a:t>
            </a:r>
            <a:r>
              <a:rPr lang="es-CO" b="0" i="0" dirty="0">
                <a:solidFill>
                  <a:srgbClr val="171717"/>
                </a:solidFill>
                <a:effectLst/>
                <a:latin typeface="Segoe UI" panose="020B0502040204020203" pitchFamily="34" charset="0"/>
              </a:rPr>
              <a:t>, </a:t>
            </a:r>
            <a:r>
              <a:rPr lang="es-CO" b="0" i="0" dirty="0" err="1">
                <a:solidFill>
                  <a:srgbClr val="171717"/>
                </a:solidFill>
                <a:effectLst/>
                <a:latin typeface="Segoe UI" panose="020B0502040204020203" pitchFamily="34" charset="0"/>
              </a:rPr>
              <a:t>latest</a:t>
            </a:r>
            <a:r>
              <a:rPr lang="es-CO" b="0" i="0" dirty="0">
                <a:solidFill>
                  <a:srgbClr val="171717"/>
                </a:solidFill>
                <a:effectLst/>
                <a:latin typeface="Segoe UI" panose="020B0502040204020203" pitchFamily="34" charset="0"/>
              </a:rPr>
              <a:t>, </a:t>
            </a:r>
            <a:r>
              <a:rPr lang="es-CO" b="0" i="0" dirty="0" err="1">
                <a:solidFill>
                  <a:srgbClr val="171717"/>
                </a:solidFill>
                <a:effectLst/>
                <a:latin typeface="Segoe UI" panose="020B0502040204020203" pitchFamily="34" charset="0"/>
              </a:rPr>
              <a:t>count</a:t>
            </a:r>
            <a:r>
              <a:rPr lang="es-CO" b="0" i="0" dirty="0">
                <a:solidFill>
                  <a:srgbClr val="171717"/>
                </a:solidFill>
                <a:effectLst/>
                <a:latin typeface="Segoe UI" panose="020B0502040204020203" pitchFamily="34" charset="0"/>
              </a:rPr>
              <a:t> y </a:t>
            </a:r>
            <a:r>
              <a:rPr lang="es-CO" b="0" i="0" dirty="0" err="1">
                <a:solidFill>
                  <a:srgbClr val="171717"/>
                </a:solidFill>
                <a:effectLst/>
                <a:latin typeface="Segoe UI" panose="020B0502040204020203" pitchFamily="34" charset="0"/>
              </a:rPr>
              <a:t>distinct</a:t>
            </a:r>
            <a:r>
              <a:rPr lang="es-CO" b="0" i="0" dirty="0">
                <a:solidFill>
                  <a:srgbClr val="171717"/>
                </a:solidFill>
                <a:effectLst/>
                <a:latin typeface="Segoe UI" panose="020B0502040204020203" pitchFamily="34" charset="0"/>
              </a:rPr>
              <a:t> </a:t>
            </a:r>
            <a:r>
              <a:rPr lang="es-CO" b="0" i="0" dirty="0" err="1">
                <a:solidFill>
                  <a:srgbClr val="171717"/>
                </a:solidFill>
                <a:effectLst/>
                <a:latin typeface="Segoe UI" panose="020B0502040204020203" pitchFamily="34" charset="0"/>
              </a:rPr>
              <a:t>count</a:t>
            </a:r>
            <a:r>
              <a:rPr lang="es-CO" b="0" i="0" dirty="0">
                <a:solidFill>
                  <a:srgbClr val="171717"/>
                </a:solidFill>
                <a:effectLst/>
                <a:latin typeface="Segoe UI" panose="020B0502040204020203" pitchFamily="34" charset="0"/>
              </a:rPr>
              <a:t>.</a:t>
            </a:r>
          </a:p>
          <a:p>
            <a:endParaRPr lang="es-CO" dirty="0"/>
          </a:p>
        </p:txBody>
      </p:sp>
      <p:pic>
        <p:nvPicPr>
          <p:cNvPr id="5" name="Imagen 4">
            <a:extLst>
              <a:ext uri="{FF2B5EF4-FFF2-40B4-BE49-F238E27FC236}">
                <a16:creationId xmlns:a16="http://schemas.microsoft.com/office/drawing/2014/main" id="{477F7092-82FE-3A32-D4A8-B45B666251C4}"/>
              </a:ext>
            </a:extLst>
          </p:cNvPr>
          <p:cNvPicPr>
            <a:picLocks noChangeAspect="1"/>
          </p:cNvPicPr>
          <p:nvPr/>
        </p:nvPicPr>
        <p:blipFill>
          <a:blip r:embed="rId2"/>
          <a:stretch>
            <a:fillRect/>
          </a:stretch>
        </p:blipFill>
        <p:spPr>
          <a:xfrm>
            <a:off x="933450" y="3639094"/>
            <a:ext cx="10325100" cy="2705100"/>
          </a:xfrm>
          <a:prstGeom prst="rect">
            <a:avLst/>
          </a:prstGeom>
        </p:spPr>
      </p:pic>
    </p:spTree>
    <p:extLst>
      <p:ext uri="{BB962C8B-B14F-4D97-AF65-F5344CB8AC3E}">
        <p14:creationId xmlns:p14="http://schemas.microsoft.com/office/powerpoint/2010/main" val="1635956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07E75-B304-3548-81DD-B85AA62D9E9B}"/>
              </a:ext>
            </a:extLst>
          </p:cNvPr>
          <p:cNvSpPr>
            <a:spLocks noGrp="1"/>
          </p:cNvSpPr>
          <p:nvPr>
            <p:ph type="title"/>
          </p:nvPr>
        </p:nvSpPr>
        <p:spPr/>
        <p:txBody>
          <a:bodyPr/>
          <a:lstStyle/>
          <a:p>
            <a:r>
              <a:rPr lang="es-ES" dirty="0"/>
              <a:t>Niveles de jerarquía</a:t>
            </a:r>
            <a:br>
              <a:rPr lang="es-ES" b="1" i="0" dirty="0">
                <a:solidFill>
                  <a:srgbClr val="171717"/>
                </a:solidFill>
                <a:effectLst/>
                <a:latin typeface="Segoe UI" panose="020B0502040204020203" pitchFamily="34" charset="0"/>
              </a:rPr>
            </a:br>
            <a:endParaRPr lang="es-CO" dirty="0"/>
          </a:p>
        </p:txBody>
      </p:sp>
      <p:sp>
        <p:nvSpPr>
          <p:cNvPr id="3" name="Marcador de contenido 2">
            <a:extLst>
              <a:ext uri="{FF2B5EF4-FFF2-40B4-BE49-F238E27FC236}">
                <a16:creationId xmlns:a16="http://schemas.microsoft.com/office/drawing/2014/main" id="{85608C12-419C-825A-314F-05A6CD4D12C3}"/>
              </a:ext>
            </a:extLst>
          </p:cNvPr>
          <p:cNvSpPr>
            <a:spLocks noGrp="1"/>
          </p:cNvSpPr>
          <p:nvPr>
            <p:ph idx="1"/>
          </p:nvPr>
        </p:nvSpPr>
        <p:spPr/>
        <p:txBody>
          <a:bodyPr/>
          <a:lstStyle/>
          <a:p>
            <a:pPr marL="0" indent="0" algn="l">
              <a:buNone/>
            </a:pPr>
            <a:r>
              <a:rPr lang="es-ES" b="0" i="0" dirty="0">
                <a:solidFill>
                  <a:srgbClr val="171717"/>
                </a:solidFill>
                <a:effectLst/>
                <a:latin typeface="Segoe UI" panose="020B0502040204020203" pitchFamily="34" charset="0"/>
              </a:rPr>
              <a:t>Si bien los niveles de jerarquía se basan en columnas, se pueden usar para filtrar y agrupar, pero no para resumir. Los creadores del informe pueden resumir la columna en que se basa el nivel de jerarquía, siempre que esté visible en el panel </a:t>
            </a:r>
            <a:r>
              <a:rPr lang="es-ES" b="1" i="0" dirty="0" err="1">
                <a:solidFill>
                  <a:srgbClr val="171717"/>
                </a:solidFill>
                <a:effectLst/>
                <a:latin typeface="Segoe UI" panose="020B0502040204020203" pitchFamily="34" charset="0"/>
              </a:rPr>
              <a:t>Fields</a:t>
            </a:r>
            <a:r>
              <a:rPr lang="es-ES" b="0" i="0" dirty="0">
                <a:solidFill>
                  <a:srgbClr val="171717"/>
                </a:solidFill>
                <a:effectLst/>
                <a:latin typeface="Segoe UI" panose="020B0502040204020203" pitchFamily="34" charset="0"/>
              </a:rPr>
              <a:t> (Campos).</a:t>
            </a:r>
          </a:p>
          <a:p>
            <a:endParaRPr lang="es-CO" dirty="0"/>
          </a:p>
        </p:txBody>
      </p:sp>
    </p:spTree>
    <p:extLst>
      <p:ext uri="{BB962C8B-B14F-4D97-AF65-F5344CB8AC3E}">
        <p14:creationId xmlns:p14="http://schemas.microsoft.com/office/powerpoint/2010/main" val="967170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B43A3E-84B4-8192-6C09-CD49476B0752}"/>
              </a:ext>
            </a:extLst>
          </p:cNvPr>
          <p:cNvSpPr>
            <a:spLocks noGrp="1"/>
          </p:cNvSpPr>
          <p:nvPr>
            <p:ph type="title"/>
          </p:nvPr>
        </p:nvSpPr>
        <p:spPr/>
        <p:txBody>
          <a:bodyPr/>
          <a:lstStyle/>
          <a:p>
            <a:r>
              <a:rPr lang="es-ES" dirty="0"/>
              <a:t>Medidas</a:t>
            </a:r>
            <a:br>
              <a:rPr lang="es-ES" b="1" i="0" dirty="0">
                <a:solidFill>
                  <a:srgbClr val="171717"/>
                </a:solidFill>
                <a:effectLst/>
                <a:latin typeface="Segoe UI" panose="020B0502040204020203" pitchFamily="34" charset="0"/>
              </a:rPr>
            </a:br>
            <a:endParaRPr lang="es-CO" dirty="0"/>
          </a:p>
        </p:txBody>
      </p:sp>
      <p:sp>
        <p:nvSpPr>
          <p:cNvPr id="3" name="Marcador de contenido 2">
            <a:extLst>
              <a:ext uri="{FF2B5EF4-FFF2-40B4-BE49-F238E27FC236}">
                <a16:creationId xmlns:a16="http://schemas.microsoft.com/office/drawing/2014/main" id="{7FE027AA-C7FB-1CAD-5899-A483BABF240A}"/>
              </a:ext>
            </a:extLst>
          </p:cNvPr>
          <p:cNvSpPr>
            <a:spLocks noGrp="1"/>
          </p:cNvSpPr>
          <p:nvPr>
            <p:ph idx="1"/>
          </p:nvPr>
        </p:nvSpPr>
        <p:spPr/>
        <p:txBody>
          <a:bodyPr/>
          <a:lstStyle/>
          <a:p>
            <a:pPr marL="0" indent="0" algn="just">
              <a:buNone/>
            </a:pPr>
            <a:r>
              <a:rPr lang="es-ES" b="0" i="0" dirty="0">
                <a:solidFill>
                  <a:srgbClr val="171717"/>
                </a:solidFill>
                <a:effectLst/>
                <a:latin typeface="Segoe UI" panose="020B0502040204020203" pitchFamily="34" charset="0"/>
              </a:rPr>
              <a:t>Las medidas están diseñadas para resumir los datos del modelo; no se pueden usar para agrupar datos. </a:t>
            </a:r>
          </a:p>
          <a:p>
            <a:pPr marL="0" indent="0" algn="just">
              <a:buNone/>
            </a:pPr>
            <a:r>
              <a:rPr lang="es-ES" b="0" i="0" dirty="0">
                <a:solidFill>
                  <a:srgbClr val="171717"/>
                </a:solidFill>
                <a:effectLst/>
                <a:latin typeface="Segoe UI" panose="020B0502040204020203" pitchFamily="34" charset="0"/>
              </a:rPr>
              <a:t>Sin embargo, las medidas se pueden usar para filtrar datos en un caso especial: para usar una medida para filtrar un objeto visual cuando el objeto visual muestra la medida y el filtro es un filtro de nivel de objeto visual (por lo tanto, no es un filtro de nivel de página o de informe). </a:t>
            </a:r>
          </a:p>
          <a:p>
            <a:pPr marL="0" indent="0" algn="just">
              <a:buNone/>
            </a:pPr>
            <a:r>
              <a:rPr lang="es-ES" b="0" i="0" dirty="0">
                <a:solidFill>
                  <a:srgbClr val="171717"/>
                </a:solidFill>
                <a:effectLst/>
                <a:latin typeface="Segoe UI" panose="020B0502040204020203" pitchFamily="34" charset="0"/>
              </a:rPr>
              <a:t>Cuando se usa de esta manera, un filtro de medida se aplica </a:t>
            </a:r>
            <a:r>
              <a:rPr lang="es-ES" b="0" i="1" dirty="0">
                <a:solidFill>
                  <a:srgbClr val="171717"/>
                </a:solidFill>
                <a:effectLst/>
                <a:latin typeface="Segoe UI" panose="020B0502040204020203" pitchFamily="34" charset="0"/>
              </a:rPr>
              <a:t>después</a:t>
            </a:r>
            <a:r>
              <a:rPr lang="es-ES" b="0" i="0" dirty="0">
                <a:solidFill>
                  <a:srgbClr val="171717"/>
                </a:solidFill>
                <a:effectLst/>
                <a:latin typeface="Segoe UI" panose="020B0502040204020203" pitchFamily="34" charset="0"/>
              </a:rPr>
              <a:t> de que la consulta de análisis ha resumido los datos. Este proceso se hace para eliminar los grupos en los que la condición de filtro de medida no se cumple. (Para quienes están familiarizados con la sintaxis de SQL, una medida que se usa para filtrar un objeto visual es similar a la cláusula HAVING en una instrucción SELECT).</a:t>
            </a:r>
          </a:p>
          <a:p>
            <a:pPr marL="0" indent="0" algn="just">
              <a:buNone/>
            </a:pPr>
            <a:endParaRPr lang="es-CO" dirty="0"/>
          </a:p>
        </p:txBody>
      </p:sp>
    </p:spTree>
    <p:extLst>
      <p:ext uri="{BB962C8B-B14F-4D97-AF65-F5344CB8AC3E}">
        <p14:creationId xmlns:p14="http://schemas.microsoft.com/office/powerpoint/2010/main" val="4173898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433587-E99E-DC18-74DC-6B93F6DB3528}"/>
              </a:ext>
            </a:extLst>
          </p:cNvPr>
          <p:cNvSpPr>
            <a:spLocks noGrp="1"/>
          </p:cNvSpPr>
          <p:nvPr>
            <p:ph type="title"/>
          </p:nvPr>
        </p:nvSpPr>
        <p:spPr/>
        <p:txBody>
          <a:bodyPr/>
          <a:lstStyle/>
          <a:p>
            <a:r>
              <a:rPr lang="es-ES" dirty="0"/>
              <a:t>Ejemplo de filtro de objeto visual y de página</a:t>
            </a:r>
            <a:endParaRPr lang="es-CO" dirty="0"/>
          </a:p>
        </p:txBody>
      </p:sp>
      <p:sp>
        <p:nvSpPr>
          <p:cNvPr id="4" name="Marcador de contenido 3">
            <a:extLst>
              <a:ext uri="{FF2B5EF4-FFF2-40B4-BE49-F238E27FC236}">
                <a16:creationId xmlns:a16="http://schemas.microsoft.com/office/drawing/2014/main" id="{A8B39D2D-EF92-48D0-0430-85A6482DADA5}"/>
              </a:ext>
            </a:extLst>
          </p:cNvPr>
          <p:cNvSpPr>
            <a:spLocks noGrp="1"/>
          </p:cNvSpPr>
          <p:nvPr>
            <p:ph idx="1"/>
          </p:nvPr>
        </p:nvSpPr>
        <p:spPr/>
        <p:txBody>
          <a:bodyPr/>
          <a:lstStyle/>
          <a:p>
            <a:endParaRPr lang="es-CO"/>
          </a:p>
        </p:txBody>
      </p:sp>
      <p:pic>
        <p:nvPicPr>
          <p:cNvPr id="5" name="Imagen 4">
            <a:extLst>
              <a:ext uri="{FF2B5EF4-FFF2-40B4-BE49-F238E27FC236}">
                <a16:creationId xmlns:a16="http://schemas.microsoft.com/office/drawing/2014/main" id="{2081F41C-FB85-9331-CB81-7C15F54F304F}"/>
              </a:ext>
            </a:extLst>
          </p:cNvPr>
          <p:cNvPicPr>
            <a:picLocks noChangeAspect="1"/>
          </p:cNvPicPr>
          <p:nvPr/>
        </p:nvPicPr>
        <p:blipFill>
          <a:blip r:embed="rId2"/>
          <a:stretch>
            <a:fillRect/>
          </a:stretch>
        </p:blipFill>
        <p:spPr>
          <a:xfrm>
            <a:off x="2681805" y="2076996"/>
            <a:ext cx="6828389" cy="4290023"/>
          </a:xfrm>
          <a:prstGeom prst="rect">
            <a:avLst/>
          </a:prstGeom>
        </p:spPr>
      </p:pic>
    </p:spTree>
    <p:extLst>
      <p:ext uri="{BB962C8B-B14F-4D97-AF65-F5344CB8AC3E}">
        <p14:creationId xmlns:p14="http://schemas.microsoft.com/office/powerpoint/2010/main" val="3642547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FB29D46-2D8D-504B-6CE9-044D69CE143A}"/>
              </a:ext>
            </a:extLst>
          </p:cNvPr>
          <p:cNvSpPr>
            <a:spLocks noGrp="1"/>
          </p:cNvSpPr>
          <p:nvPr>
            <p:ph type="title"/>
          </p:nvPr>
        </p:nvSpPr>
        <p:spPr/>
        <p:txBody>
          <a:bodyPr>
            <a:normAutofit fontScale="90000"/>
          </a:bodyPr>
          <a:lstStyle/>
          <a:p>
            <a:r>
              <a:rPr lang="es-CO" dirty="0"/>
              <a:t>Escritura de fórmulas de DAX para modelos de Power BI Desktop</a:t>
            </a:r>
            <a:br>
              <a:rPr lang="es-CO" dirty="0"/>
            </a:br>
            <a:endParaRPr lang="es-CO" dirty="0"/>
          </a:p>
        </p:txBody>
      </p:sp>
      <p:sp>
        <p:nvSpPr>
          <p:cNvPr id="5" name="Marcador de contenido 4">
            <a:extLst>
              <a:ext uri="{FF2B5EF4-FFF2-40B4-BE49-F238E27FC236}">
                <a16:creationId xmlns:a16="http://schemas.microsoft.com/office/drawing/2014/main" id="{2B3CC202-120C-8B42-0135-B669FE6A8254}"/>
              </a:ext>
            </a:extLst>
          </p:cNvPr>
          <p:cNvSpPr>
            <a:spLocks noGrp="1"/>
          </p:cNvSpPr>
          <p:nvPr>
            <p:ph idx="1"/>
          </p:nvPr>
        </p:nvSpPr>
        <p:spPr/>
        <p:txBody>
          <a:bodyPr/>
          <a:lstStyle/>
          <a:p>
            <a:pPr algn="l">
              <a:buFont typeface="Arial" panose="020B0604020202020204" pitchFamily="34" charset="0"/>
              <a:buChar char="•"/>
            </a:pPr>
            <a:r>
              <a:rPr lang="es-ES" b="0" i="0" dirty="0">
                <a:solidFill>
                  <a:srgbClr val="171717"/>
                </a:solidFill>
                <a:effectLst/>
                <a:latin typeface="Segoe UI" panose="020B0502040204020203" pitchFamily="34" charset="0"/>
              </a:rPr>
              <a:t>Describir los distintos tipos de cálculo de DAX.</a:t>
            </a:r>
          </a:p>
          <a:p>
            <a:pPr algn="l">
              <a:buFont typeface="Arial" panose="020B0604020202020204" pitchFamily="34" charset="0"/>
              <a:buChar char="•"/>
            </a:pPr>
            <a:r>
              <a:rPr lang="es-ES" b="0" i="0" dirty="0">
                <a:solidFill>
                  <a:srgbClr val="171717"/>
                </a:solidFill>
                <a:effectLst/>
                <a:latin typeface="Segoe UI" panose="020B0502040204020203" pitchFamily="34" charset="0"/>
              </a:rPr>
              <a:t>Escribir fórmulas de DAX.</a:t>
            </a:r>
          </a:p>
          <a:p>
            <a:pPr algn="l">
              <a:buFont typeface="Arial" panose="020B0604020202020204" pitchFamily="34" charset="0"/>
              <a:buChar char="•"/>
            </a:pPr>
            <a:r>
              <a:rPr lang="es-ES" b="0" i="0" dirty="0">
                <a:solidFill>
                  <a:srgbClr val="171717"/>
                </a:solidFill>
                <a:effectLst/>
                <a:latin typeface="Segoe UI" panose="020B0502040204020203" pitchFamily="34" charset="0"/>
              </a:rPr>
              <a:t>Describir los tipos de datos de DAX.</a:t>
            </a:r>
          </a:p>
          <a:p>
            <a:pPr algn="l">
              <a:buFont typeface="Arial" panose="020B0604020202020204" pitchFamily="34" charset="0"/>
              <a:buChar char="•"/>
            </a:pPr>
            <a:r>
              <a:rPr lang="es-ES" b="0" i="0" dirty="0">
                <a:solidFill>
                  <a:srgbClr val="171717"/>
                </a:solidFill>
                <a:effectLst/>
                <a:latin typeface="Segoe UI" panose="020B0502040204020203" pitchFamily="34" charset="0"/>
              </a:rPr>
              <a:t>Trabajar con funciones de DAX.</a:t>
            </a:r>
          </a:p>
          <a:p>
            <a:pPr algn="l">
              <a:buFont typeface="Arial" panose="020B0604020202020204" pitchFamily="34" charset="0"/>
              <a:buChar char="•"/>
            </a:pPr>
            <a:r>
              <a:rPr lang="es-ES" b="0" i="0" dirty="0">
                <a:solidFill>
                  <a:srgbClr val="171717"/>
                </a:solidFill>
                <a:effectLst/>
                <a:latin typeface="Segoe UI" panose="020B0502040204020203" pitchFamily="34" charset="0"/>
              </a:rPr>
              <a:t>Usar operadores de DAX.</a:t>
            </a:r>
          </a:p>
          <a:p>
            <a:pPr algn="l">
              <a:buFont typeface="Arial" panose="020B0604020202020204" pitchFamily="34" charset="0"/>
              <a:buChar char="•"/>
            </a:pPr>
            <a:r>
              <a:rPr lang="es-ES" b="0" i="0" dirty="0">
                <a:solidFill>
                  <a:srgbClr val="171717"/>
                </a:solidFill>
                <a:effectLst/>
                <a:latin typeface="Segoe UI" panose="020B0502040204020203" pitchFamily="34" charset="0"/>
              </a:rPr>
              <a:t>Usar variables de DAX.</a:t>
            </a:r>
          </a:p>
          <a:p>
            <a:pPr marL="0" indent="0">
              <a:buNone/>
            </a:pPr>
            <a:endParaRPr lang="es-CO" dirty="0"/>
          </a:p>
          <a:p>
            <a:pPr marL="0" indent="0">
              <a:buNone/>
            </a:pPr>
            <a:endParaRPr lang="es-CO" dirty="0"/>
          </a:p>
        </p:txBody>
      </p:sp>
    </p:spTree>
    <p:extLst>
      <p:ext uri="{BB962C8B-B14F-4D97-AF65-F5344CB8AC3E}">
        <p14:creationId xmlns:p14="http://schemas.microsoft.com/office/powerpoint/2010/main" val="2131965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7"/>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3400"/>
              <a:buFont typeface="Quattrocento Sans"/>
              <a:buNone/>
            </a:pPr>
            <a:r>
              <a:rPr lang="es-ES" b="1" i="0">
                <a:latin typeface="Quattrocento Sans"/>
                <a:ea typeface="Quattrocento Sans"/>
                <a:cs typeface="Quattrocento Sans"/>
                <a:sym typeface="Quattrocento Sans"/>
              </a:rPr>
              <a:t>Modificar el contexto del filtro</a:t>
            </a:r>
            <a:br>
              <a:rPr lang="es-ES" b="1" i="0">
                <a:latin typeface="Quattrocento Sans"/>
                <a:ea typeface="Quattrocento Sans"/>
                <a:cs typeface="Quattrocento Sans"/>
                <a:sym typeface="Quattrocento Sans"/>
              </a:rPr>
            </a:br>
            <a:endParaRPr/>
          </a:p>
        </p:txBody>
      </p:sp>
      <p:sp>
        <p:nvSpPr>
          <p:cNvPr id="334" name="Google Shape;334;p27"/>
          <p:cNvSpPr txBox="1">
            <a:spLocks noGrp="1"/>
          </p:cNvSpPr>
          <p:nvPr>
            <p:ph idx="1"/>
          </p:nvPr>
        </p:nvSpPr>
        <p:spPr>
          <a:prstGeom prst="rect">
            <a:avLst/>
          </a:prstGeom>
          <a:noFill/>
          <a:ln>
            <a:noFill/>
          </a:ln>
        </p:spPr>
        <p:txBody>
          <a:bodyPr spcFirstLastPara="1" wrap="square" lIns="91425" tIns="45700" rIns="91425" bIns="45700" anchor="ctr" anchorCtr="0">
            <a:normAutofit/>
          </a:bodyPr>
          <a:lstStyle/>
          <a:p>
            <a:pPr marL="344488" lvl="0" indent="-344488" algn="l" rtl="0">
              <a:lnSpc>
                <a:spcPct val="120000"/>
              </a:lnSpc>
              <a:spcBef>
                <a:spcPts val="0"/>
              </a:spcBef>
              <a:spcAft>
                <a:spcPts val="0"/>
              </a:spcAft>
              <a:buSzPts val="1800"/>
              <a:buChar char="▪"/>
            </a:pPr>
            <a:r>
              <a:rPr lang="es-ES" dirty="0"/>
              <a:t>Puede utilizar la función CALCULATE DAX para modificar el contexto del filtro en sus fórmulas. La sintaxis de la función CALCULAR es la siguiente:</a:t>
            </a:r>
            <a:endParaRPr dirty="0"/>
          </a:p>
          <a:p>
            <a:pPr marL="344488" lvl="0" indent="-230188" algn="l" rtl="0">
              <a:lnSpc>
                <a:spcPct val="120000"/>
              </a:lnSpc>
              <a:spcBef>
                <a:spcPts val="1600"/>
              </a:spcBef>
              <a:spcAft>
                <a:spcPts val="0"/>
              </a:spcAft>
              <a:buSzPts val="1800"/>
              <a:buNone/>
            </a:pPr>
            <a:endParaRPr dirty="0"/>
          </a:p>
          <a:p>
            <a:pPr marL="344488" lvl="0" indent="-344488" algn="l" rtl="0">
              <a:lnSpc>
                <a:spcPct val="120000"/>
              </a:lnSpc>
              <a:spcBef>
                <a:spcPts val="1600"/>
              </a:spcBef>
              <a:spcAft>
                <a:spcPts val="0"/>
              </a:spcAft>
              <a:buSzPts val="1800"/>
              <a:buChar char="▪"/>
            </a:pPr>
            <a:r>
              <a:rPr lang="es-ES" dirty="0"/>
              <a:t>CALCULATE(&lt;</a:t>
            </a:r>
            <a:r>
              <a:rPr lang="es-ES" dirty="0" err="1"/>
              <a:t>expression</a:t>
            </a:r>
            <a:r>
              <a:rPr lang="es-ES" dirty="0"/>
              <a:t>&gt;, [[&lt;filter1&gt;], &lt;filter2&gt;]…)</a:t>
            </a:r>
          </a:p>
          <a:p>
            <a:pPr marL="344488" lvl="0" indent="-344488" algn="l" rtl="0">
              <a:lnSpc>
                <a:spcPct val="120000"/>
              </a:lnSpc>
              <a:spcBef>
                <a:spcPts val="1600"/>
              </a:spcBef>
              <a:spcAft>
                <a:spcPts val="0"/>
              </a:spcAft>
              <a:buSzPts val="1800"/>
              <a:buChar char="▪"/>
            </a:pPr>
            <a:r>
              <a:rPr lang="es-CO" b="0" i="0" dirty="0">
                <a:solidFill>
                  <a:srgbClr val="555555"/>
                </a:solidFill>
                <a:effectLst/>
                <a:latin typeface="Courier New" panose="02070309020205020404" pitchFamily="49" charset="0"/>
              </a:rPr>
              <a:t>Incremento =</a:t>
            </a:r>
            <a:br>
              <a:rPr lang="es-CO" dirty="0"/>
            </a:br>
            <a:r>
              <a:rPr lang="es-CO" b="0" i="0" dirty="0">
                <a:solidFill>
                  <a:srgbClr val="555555"/>
                </a:solidFill>
                <a:effectLst/>
                <a:latin typeface="Courier New" panose="02070309020205020404" pitchFamily="49" charset="0"/>
              </a:rPr>
              <a:t>    VAR Ventas = SUM(Sales[</a:t>
            </a:r>
            <a:r>
              <a:rPr lang="es-CO" b="0" i="0" dirty="0" err="1">
                <a:solidFill>
                  <a:srgbClr val="555555"/>
                </a:solidFill>
                <a:effectLst/>
                <a:latin typeface="Courier New" panose="02070309020205020404" pitchFamily="49" charset="0"/>
              </a:rPr>
              <a:t>SalesAmount</a:t>
            </a:r>
            <a:r>
              <a:rPr lang="es-CO" b="0" i="0" dirty="0">
                <a:solidFill>
                  <a:srgbClr val="555555"/>
                </a:solidFill>
                <a:effectLst/>
                <a:latin typeface="Courier New" panose="02070309020205020404" pitchFamily="49" charset="0"/>
              </a:rPr>
              <a:t>])</a:t>
            </a:r>
            <a:br>
              <a:rPr lang="es-CO" dirty="0"/>
            </a:br>
            <a:r>
              <a:rPr lang="es-CO" b="0" i="0" dirty="0">
                <a:solidFill>
                  <a:srgbClr val="555555"/>
                </a:solidFill>
                <a:effectLst/>
                <a:latin typeface="Courier New" panose="02070309020205020404" pitchFamily="49" charset="0"/>
              </a:rPr>
              <a:t>    VAR </a:t>
            </a:r>
            <a:r>
              <a:rPr lang="es-CO" b="0" i="0" dirty="0" err="1">
                <a:solidFill>
                  <a:srgbClr val="555555"/>
                </a:solidFill>
                <a:effectLst/>
                <a:latin typeface="Courier New" panose="02070309020205020404" pitchFamily="49" charset="0"/>
              </a:rPr>
              <a:t>VentasAnhoAnterior</a:t>
            </a:r>
            <a:r>
              <a:rPr lang="es-CO" b="0" i="0" dirty="0">
                <a:solidFill>
                  <a:srgbClr val="555555"/>
                </a:solidFill>
                <a:effectLst/>
                <a:latin typeface="Courier New" panose="02070309020205020404" pitchFamily="49" charset="0"/>
              </a:rPr>
              <a:t> = CALCULATE(Ventas, SAMEPERIODLASTYEAR('Calendar'[Date]))</a:t>
            </a:r>
            <a:br>
              <a:rPr lang="es-CO" dirty="0"/>
            </a:br>
            <a:r>
              <a:rPr lang="es-CO" b="0" i="0" dirty="0">
                <a:solidFill>
                  <a:srgbClr val="555555"/>
                </a:solidFill>
                <a:effectLst/>
                <a:latin typeface="Courier New" panose="02070309020205020404" pitchFamily="49" charset="0"/>
              </a:rPr>
              <a:t>    RETURN DIVIDE(Ventas - </a:t>
            </a:r>
            <a:r>
              <a:rPr lang="es-CO" b="0" i="0" dirty="0" err="1">
                <a:solidFill>
                  <a:srgbClr val="555555"/>
                </a:solidFill>
                <a:effectLst/>
                <a:latin typeface="Courier New" panose="02070309020205020404" pitchFamily="49" charset="0"/>
              </a:rPr>
              <a:t>VentasAnhoAnterior</a:t>
            </a:r>
            <a:r>
              <a:rPr lang="es-CO" b="0" i="0" dirty="0">
                <a:solidFill>
                  <a:srgbClr val="555555"/>
                </a:solidFill>
                <a:effectLst/>
                <a:latin typeface="Courier New" panose="02070309020205020404" pitchFamily="49" charset="0"/>
              </a:rPr>
              <a:t>, Ventas)</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4" name="Título 3">
            <a:extLst>
              <a:ext uri="{FF2B5EF4-FFF2-40B4-BE49-F238E27FC236}">
                <a16:creationId xmlns:a16="http://schemas.microsoft.com/office/drawing/2014/main" id="{C3D10E3E-7D80-1372-4841-8467868013EF}"/>
              </a:ext>
            </a:extLst>
          </p:cNvPr>
          <p:cNvSpPr>
            <a:spLocks noGrp="1"/>
          </p:cNvSpPr>
          <p:nvPr>
            <p:ph type="title"/>
          </p:nvPr>
        </p:nvSpPr>
        <p:spPr/>
        <p:txBody>
          <a:bodyPr/>
          <a:lstStyle/>
          <a:p>
            <a:endParaRPr lang="es-CO"/>
          </a:p>
        </p:txBody>
      </p:sp>
      <p:pic>
        <p:nvPicPr>
          <p:cNvPr id="340" name="Google Shape;340;p28" descr="Interfaz de usuario gráfica, Gráfico, Aplicación&#10;&#10;Descripción generada automáticamente"/>
          <p:cNvPicPr preferRelativeResize="0"/>
          <p:nvPr/>
        </p:nvPicPr>
        <p:blipFill rotWithShape="1">
          <a:blip r:embed="rId3">
            <a:alphaModFix/>
          </a:blip>
          <a:srcRect/>
          <a:stretch/>
        </p:blipFill>
        <p:spPr>
          <a:xfrm>
            <a:off x="1622076" y="3516347"/>
            <a:ext cx="4879679" cy="3301486"/>
          </a:xfrm>
          <a:prstGeom prst="rect">
            <a:avLst/>
          </a:prstGeom>
          <a:noFill/>
          <a:ln>
            <a:noFill/>
          </a:ln>
        </p:spPr>
      </p:pic>
      <p:sp>
        <p:nvSpPr>
          <p:cNvPr id="341" name="Google Shape;341;p28"/>
          <p:cNvSpPr txBox="1"/>
          <p:nvPr/>
        </p:nvSpPr>
        <p:spPr>
          <a:xfrm>
            <a:off x="436562" y="4304511"/>
            <a:ext cx="861643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0" i="0" u="none" strike="noStrike" cap="none" dirty="0">
                <a:solidFill>
                  <a:schemeClr val="lt1"/>
                </a:solidFill>
                <a:latin typeface="Consolas"/>
                <a:ea typeface="Consolas"/>
                <a:cs typeface="Consolas"/>
                <a:sym typeface="Consolas"/>
              </a:rPr>
              <a:t>cantidad de productos por proveedor = </a:t>
            </a:r>
            <a:endParaRPr dirty="0"/>
          </a:p>
          <a:p>
            <a:pPr marL="0" marR="0" lvl="0" indent="0" algn="l" rtl="0">
              <a:spcBef>
                <a:spcPts val="0"/>
              </a:spcBef>
              <a:spcAft>
                <a:spcPts val="0"/>
              </a:spcAft>
              <a:buNone/>
            </a:pPr>
            <a:r>
              <a:rPr lang="es-ES" sz="1800" b="0" dirty="0" err="1">
                <a:solidFill>
                  <a:schemeClr val="lt1"/>
                </a:solidFill>
                <a:latin typeface="Consolas"/>
                <a:ea typeface="Consolas"/>
                <a:cs typeface="Consolas"/>
                <a:sym typeface="Consolas"/>
              </a:rPr>
              <a:t>count</a:t>
            </a:r>
            <a:r>
              <a:rPr lang="es-ES" sz="1800" b="0" dirty="0">
                <a:solidFill>
                  <a:schemeClr val="lt1"/>
                </a:solidFill>
                <a:latin typeface="Consolas"/>
                <a:ea typeface="Consolas"/>
                <a:cs typeface="Consolas"/>
                <a:sym typeface="Consolas"/>
              </a:rPr>
              <a:t>(producto[</a:t>
            </a:r>
            <a:r>
              <a:rPr lang="es-ES" sz="1800" b="0" dirty="0" err="1">
                <a:solidFill>
                  <a:schemeClr val="lt1"/>
                </a:solidFill>
                <a:latin typeface="Consolas"/>
                <a:ea typeface="Consolas"/>
                <a:cs typeface="Consolas"/>
                <a:sym typeface="Consolas"/>
              </a:rPr>
              <a:t>Id_Producto</a:t>
            </a:r>
            <a:r>
              <a:rPr lang="es-ES" sz="1800" b="0" dirty="0">
                <a:solidFill>
                  <a:schemeClr val="lt1"/>
                </a:solidFill>
                <a:latin typeface="Consolas"/>
                <a:ea typeface="Consolas"/>
                <a:cs typeface="Consolas"/>
                <a:sym typeface="Consolas"/>
              </a:rPr>
              <a:t>])</a:t>
            </a:r>
            <a:endParaRPr dirty="0"/>
          </a:p>
        </p:txBody>
      </p:sp>
      <p:sp>
        <p:nvSpPr>
          <p:cNvPr id="342" name="Google Shape;342;p28"/>
          <p:cNvSpPr txBox="1"/>
          <p:nvPr/>
        </p:nvSpPr>
        <p:spPr>
          <a:xfrm>
            <a:off x="6945034" y="5071472"/>
            <a:ext cx="4879679" cy="8617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600" b="0" dirty="0">
                <a:latin typeface="Consolas"/>
                <a:ea typeface="Consolas"/>
                <a:cs typeface="Consolas"/>
                <a:sym typeface="Consolas"/>
              </a:rPr>
              <a:t>cantidad de productos por proveedor = </a:t>
            </a:r>
            <a:r>
              <a:rPr lang="es-ES" sz="1600" b="0" dirty="0" err="1">
                <a:latin typeface="Consolas"/>
                <a:ea typeface="Consolas"/>
                <a:cs typeface="Consolas"/>
                <a:sym typeface="Consolas"/>
              </a:rPr>
              <a:t>calculate</a:t>
            </a:r>
            <a:r>
              <a:rPr lang="es-ES" sz="1600" b="0" dirty="0">
                <a:latin typeface="Consolas"/>
                <a:ea typeface="Consolas"/>
                <a:cs typeface="Consolas"/>
                <a:sym typeface="Consolas"/>
              </a:rPr>
              <a:t>(</a:t>
            </a:r>
            <a:r>
              <a:rPr lang="es-ES" sz="1600" b="0" dirty="0" err="1">
                <a:latin typeface="Consolas"/>
                <a:ea typeface="Consolas"/>
                <a:cs typeface="Consolas"/>
                <a:sym typeface="Consolas"/>
              </a:rPr>
              <a:t>count</a:t>
            </a:r>
            <a:r>
              <a:rPr lang="es-ES" sz="1600" b="0" dirty="0">
                <a:latin typeface="Consolas"/>
                <a:ea typeface="Consolas"/>
                <a:cs typeface="Consolas"/>
                <a:sym typeface="Consolas"/>
              </a:rPr>
              <a:t>(producto[</a:t>
            </a:r>
            <a:r>
              <a:rPr lang="es-ES" sz="1600" b="0" dirty="0" err="1">
                <a:latin typeface="Consolas"/>
                <a:ea typeface="Consolas"/>
                <a:cs typeface="Consolas"/>
                <a:sym typeface="Consolas"/>
              </a:rPr>
              <a:t>Id_Producto</a:t>
            </a:r>
            <a:r>
              <a:rPr lang="es-ES" sz="1600" b="0" dirty="0">
                <a:latin typeface="Consolas"/>
                <a:ea typeface="Consolas"/>
                <a:cs typeface="Consolas"/>
                <a:sym typeface="Consolas"/>
              </a:rPr>
              <a:t>]),</a:t>
            </a:r>
            <a:endParaRPr sz="1600" dirty="0"/>
          </a:p>
          <a:p>
            <a:pPr marL="0" marR="0" lvl="0" indent="0" algn="l" rtl="0">
              <a:spcBef>
                <a:spcPts val="0"/>
              </a:spcBef>
              <a:spcAft>
                <a:spcPts val="0"/>
              </a:spcAft>
              <a:buNone/>
            </a:pPr>
            <a:r>
              <a:rPr lang="es-ES" sz="1600" b="0" dirty="0">
                <a:latin typeface="Consolas"/>
                <a:ea typeface="Consolas"/>
                <a:cs typeface="Consolas"/>
                <a:sym typeface="Consolas"/>
              </a:rPr>
              <a:t>proveedor[</a:t>
            </a:r>
            <a:r>
              <a:rPr lang="es-ES" sz="1600" b="0" dirty="0" err="1">
                <a:latin typeface="Consolas"/>
                <a:ea typeface="Consolas"/>
                <a:cs typeface="Consolas"/>
                <a:sym typeface="Consolas"/>
              </a:rPr>
              <a:t>Id_Proveedor</a:t>
            </a:r>
            <a:r>
              <a:rPr lang="es-ES" sz="1600" b="0" dirty="0">
                <a:latin typeface="Consolas"/>
                <a:ea typeface="Consolas"/>
                <a:cs typeface="Consolas"/>
                <a:sym typeface="Consolas"/>
              </a:rPr>
              <a:t>]="P01")</a:t>
            </a:r>
            <a:endParaRPr sz="1600" dirty="0"/>
          </a:p>
        </p:txBody>
      </p:sp>
      <p:pic>
        <p:nvPicPr>
          <p:cNvPr id="343" name="Google Shape;343;p28"/>
          <p:cNvPicPr preferRelativeResize="0"/>
          <p:nvPr/>
        </p:nvPicPr>
        <p:blipFill rotWithShape="1">
          <a:blip r:embed="rId4">
            <a:alphaModFix/>
          </a:blip>
          <a:srcRect/>
          <a:stretch/>
        </p:blipFill>
        <p:spPr>
          <a:xfrm>
            <a:off x="436562" y="0"/>
            <a:ext cx="5999137" cy="3301486"/>
          </a:xfrm>
          <a:prstGeom prst="rect">
            <a:avLst/>
          </a:prstGeom>
          <a:noFill/>
          <a:ln>
            <a:noFill/>
          </a:ln>
        </p:spPr>
      </p:pic>
      <p:pic>
        <p:nvPicPr>
          <p:cNvPr id="344" name="Google Shape;344;p28" descr="Interfaz de usuario gráfica, Texto, Aplicación&#10;&#10;Descripción generada automáticamente"/>
          <p:cNvPicPr preferRelativeResize="0"/>
          <p:nvPr/>
        </p:nvPicPr>
        <p:blipFill rotWithShape="1">
          <a:blip r:embed="rId5">
            <a:alphaModFix/>
          </a:blip>
          <a:srcRect/>
          <a:stretch/>
        </p:blipFill>
        <p:spPr>
          <a:xfrm>
            <a:off x="6945034" y="1506280"/>
            <a:ext cx="1656527" cy="3301486"/>
          </a:xfrm>
          <a:prstGeom prst="rect">
            <a:avLst/>
          </a:prstGeom>
          <a:noFill/>
          <a:ln>
            <a:noFill/>
          </a:ln>
        </p:spPr>
      </p:pic>
      <p:pic>
        <p:nvPicPr>
          <p:cNvPr id="345" name="Google Shape;345;p28" descr="Interfaz de usuario gráfica, Texto, Aplicación, Chat o mensaje de texto&#10;&#10;Descripción generada automáticamente"/>
          <p:cNvPicPr preferRelativeResize="0"/>
          <p:nvPr/>
        </p:nvPicPr>
        <p:blipFill rotWithShape="1">
          <a:blip r:embed="rId6">
            <a:alphaModFix/>
          </a:blip>
          <a:srcRect/>
          <a:stretch/>
        </p:blipFill>
        <p:spPr>
          <a:xfrm>
            <a:off x="9309977" y="1506280"/>
            <a:ext cx="1648729" cy="323869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2" name="Título 1">
            <a:extLst>
              <a:ext uri="{FF2B5EF4-FFF2-40B4-BE49-F238E27FC236}">
                <a16:creationId xmlns:a16="http://schemas.microsoft.com/office/drawing/2014/main" id="{A4F51DCD-B733-2701-434A-FC20CEA6DD2A}"/>
              </a:ext>
            </a:extLst>
          </p:cNvPr>
          <p:cNvSpPr>
            <a:spLocks noGrp="1"/>
          </p:cNvSpPr>
          <p:nvPr>
            <p:ph type="title"/>
          </p:nvPr>
        </p:nvSpPr>
        <p:spPr/>
        <p:txBody>
          <a:bodyPr/>
          <a:lstStyle/>
          <a:p>
            <a:endParaRPr lang="es-CO"/>
          </a:p>
        </p:txBody>
      </p:sp>
      <p:sp>
        <p:nvSpPr>
          <p:cNvPr id="351" name="Google Shape;351;p29"/>
          <p:cNvSpPr txBox="1">
            <a:spLocks noGrp="1"/>
          </p:cNvSpPr>
          <p:nvPr>
            <p:ph idx="1"/>
          </p:nvPr>
        </p:nvSpPr>
        <p:spPr>
          <a:xfrm>
            <a:off x="636104" y="2177038"/>
            <a:ext cx="10082254" cy="4023360"/>
          </a:xfrm>
          <a:prstGeom prst="rect">
            <a:avLst/>
          </a:prstGeom>
          <a:noFill/>
          <a:ln>
            <a:noFill/>
          </a:ln>
        </p:spPr>
        <p:txBody>
          <a:bodyPr spcFirstLastPara="1" wrap="square" lIns="91425" tIns="45700" rIns="91425" bIns="45700" anchor="ctr" anchorCtr="0">
            <a:normAutofit/>
          </a:bodyPr>
          <a:lstStyle/>
          <a:p>
            <a:pPr marL="0" lvl="0" indent="0" algn="l" rtl="0">
              <a:lnSpc>
                <a:spcPct val="120000"/>
              </a:lnSpc>
              <a:spcBef>
                <a:spcPts val="0"/>
              </a:spcBef>
              <a:spcAft>
                <a:spcPts val="0"/>
              </a:spcAft>
              <a:buSzPct val="90000"/>
              <a:buNone/>
            </a:pPr>
            <a:r>
              <a:rPr lang="es-ES" b="0" dirty="0">
                <a:latin typeface="Consolas"/>
                <a:ea typeface="Consolas"/>
                <a:cs typeface="Consolas"/>
                <a:sym typeface="Consolas"/>
              </a:rPr>
              <a:t>cantidad de productos por proveedor = </a:t>
            </a:r>
            <a:r>
              <a:rPr lang="es-ES" b="0" dirty="0" err="1">
                <a:latin typeface="Consolas"/>
                <a:ea typeface="Consolas"/>
                <a:cs typeface="Consolas"/>
                <a:sym typeface="Consolas"/>
              </a:rPr>
              <a:t>calculate</a:t>
            </a:r>
            <a:r>
              <a:rPr lang="es-ES" b="0" dirty="0">
                <a:latin typeface="Consolas"/>
                <a:ea typeface="Consolas"/>
                <a:cs typeface="Consolas"/>
                <a:sym typeface="Consolas"/>
              </a:rPr>
              <a:t>(</a:t>
            </a:r>
            <a:r>
              <a:rPr lang="es-ES" b="0" dirty="0" err="1">
                <a:latin typeface="Consolas"/>
                <a:ea typeface="Consolas"/>
                <a:cs typeface="Consolas"/>
                <a:sym typeface="Consolas"/>
              </a:rPr>
              <a:t>count</a:t>
            </a:r>
            <a:r>
              <a:rPr lang="es-ES" b="0" dirty="0">
                <a:latin typeface="Consolas"/>
                <a:ea typeface="Consolas"/>
                <a:cs typeface="Consolas"/>
                <a:sym typeface="Consolas"/>
              </a:rPr>
              <a:t>(producto[</a:t>
            </a:r>
            <a:r>
              <a:rPr lang="es-ES" b="0" dirty="0" err="1">
                <a:latin typeface="Consolas"/>
                <a:ea typeface="Consolas"/>
                <a:cs typeface="Consolas"/>
                <a:sym typeface="Consolas"/>
              </a:rPr>
              <a:t>Id_Producto</a:t>
            </a:r>
            <a:r>
              <a:rPr lang="es-ES" b="0" dirty="0">
                <a:latin typeface="Consolas"/>
                <a:ea typeface="Consolas"/>
                <a:cs typeface="Consolas"/>
                <a:sym typeface="Consolas"/>
              </a:rPr>
              <a:t>]),</a:t>
            </a:r>
            <a:endParaRPr dirty="0"/>
          </a:p>
          <a:p>
            <a:pPr marL="0" lvl="0" indent="0" algn="l" rtl="0">
              <a:lnSpc>
                <a:spcPct val="120000"/>
              </a:lnSpc>
              <a:spcBef>
                <a:spcPts val="1600"/>
              </a:spcBef>
              <a:spcAft>
                <a:spcPts val="0"/>
              </a:spcAft>
              <a:buSzPct val="90000"/>
              <a:buNone/>
            </a:pPr>
            <a:r>
              <a:rPr lang="es-ES" b="0" dirty="0">
                <a:latin typeface="Consolas"/>
                <a:ea typeface="Consolas"/>
                <a:cs typeface="Consolas"/>
                <a:sym typeface="Consolas"/>
              </a:rPr>
              <a:t>producto[</a:t>
            </a:r>
            <a:r>
              <a:rPr lang="es-ES" b="0" dirty="0" err="1">
                <a:latin typeface="Consolas"/>
                <a:ea typeface="Consolas"/>
                <a:cs typeface="Consolas"/>
                <a:sym typeface="Consolas"/>
              </a:rPr>
              <a:t>Id_Proveedor</a:t>
            </a:r>
            <a:r>
              <a:rPr lang="es-ES" b="0" dirty="0">
                <a:latin typeface="Consolas"/>
                <a:ea typeface="Consolas"/>
                <a:cs typeface="Consolas"/>
                <a:sym typeface="Consolas"/>
              </a:rPr>
              <a:t>] IN {"P01", "P04"})</a:t>
            </a:r>
            <a:endParaRPr dirty="0"/>
          </a:p>
          <a:p>
            <a:pPr marL="0" lvl="0" indent="0" algn="l" rtl="0">
              <a:lnSpc>
                <a:spcPct val="120000"/>
              </a:lnSpc>
              <a:spcBef>
                <a:spcPts val="1600"/>
              </a:spcBef>
              <a:spcAft>
                <a:spcPts val="0"/>
              </a:spcAft>
              <a:buSzPct val="90000"/>
              <a:buNone/>
            </a:pPr>
            <a:endParaRPr dirty="0">
              <a:latin typeface="Consolas"/>
              <a:ea typeface="Consolas"/>
              <a:cs typeface="Consolas"/>
              <a:sym typeface="Consolas"/>
            </a:endParaRPr>
          </a:p>
          <a:p>
            <a:pPr marL="0" lvl="0" indent="0" algn="l" rtl="0">
              <a:lnSpc>
                <a:spcPct val="120000"/>
              </a:lnSpc>
              <a:spcBef>
                <a:spcPts val="1600"/>
              </a:spcBef>
              <a:spcAft>
                <a:spcPts val="0"/>
              </a:spcAft>
              <a:buSzPct val="90000"/>
              <a:buNone/>
            </a:pPr>
            <a:r>
              <a:rPr lang="es-ES" b="0" dirty="0">
                <a:latin typeface="Consolas"/>
                <a:ea typeface="Consolas"/>
                <a:cs typeface="Consolas"/>
                <a:sym typeface="Consolas"/>
              </a:rPr>
              <a:t>cantidad de productos por proveedor = </a:t>
            </a:r>
            <a:r>
              <a:rPr lang="es-ES" b="0" dirty="0" err="1">
                <a:latin typeface="Consolas"/>
                <a:ea typeface="Consolas"/>
                <a:cs typeface="Consolas"/>
                <a:sym typeface="Consolas"/>
              </a:rPr>
              <a:t>calculate</a:t>
            </a:r>
            <a:r>
              <a:rPr lang="es-ES" b="0" dirty="0">
                <a:latin typeface="Consolas"/>
                <a:ea typeface="Consolas"/>
                <a:cs typeface="Consolas"/>
                <a:sym typeface="Consolas"/>
              </a:rPr>
              <a:t>(</a:t>
            </a:r>
            <a:r>
              <a:rPr lang="es-ES" b="0" dirty="0" err="1">
                <a:latin typeface="Consolas"/>
                <a:ea typeface="Consolas"/>
                <a:cs typeface="Consolas"/>
                <a:sym typeface="Consolas"/>
              </a:rPr>
              <a:t>count</a:t>
            </a:r>
            <a:r>
              <a:rPr lang="es-ES" b="0" dirty="0">
                <a:latin typeface="Consolas"/>
                <a:ea typeface="Consolas"/>
                <a:cs typeface="Consolas"/>
                <a:sym typeface="Consolas"/>
              </a:rPr>
              <a:t>(producto[</a:t>
            </a:r>
            <a:r>
              <a:rPr lang="es-ES" b="0" dirty="0" err="1">
                <a:latin typeface="Consolas"/>
                <a:ea typeface="Consolas"/>
                <a:cs typeface="Consolas"/>
                <a:sym typeface="Consolas"/>
              </a:rPr>
              <a:t>Id_Producto</a:t>
            </a:r>
            <a:r>
              <a:rPr lang="es-ES" b="0" dirty="0">
                <a:latin typeface="Consolas"/>
                <a:ea typeface="Consolas"/>
                <a:cs typeface="Consolas"/>
                <a:sym typeface="Consolas"/>
              </a:rPr>
              <a:t>]),</a:t>
            </a:r>
            <a:endParaRPr dirty="0"/>
          </a:p>
          <a:p>
            <a:pPr marL="0" lvl="0" indent="0" algn="l" rtl="0">
              <a:lnSpc>
                <a:spcPct val="120000"/>
              </a:lnSpc>
              <a:spcBef>
                <a:spcPts val="1600"/>
              </a:spcBef>
              <a:spcAft>
                <a:spcPts val="0"/>
              </a:spcAft>
              <a:buSzPct val="90000"/>
              <a:buNone/>
            </a:pPr>
            <a:r>
              <a:rPr lang="es-ES" b="0" dirty="0">
                <a:latin typeface="Consolas"/>
                <a:ea typeface="Consolas"/>
                <a:cs typeface="Consolas"/>
                <a:sym typeface="Consolas"/>
              </a:rPr>
              <a:t>producto[</a:t>
            </a:r>
            <a:r>
              <a:rPr lang="es-ES" b="0" dirty="0" err="1">
                <a:latin typeface="Consolas"/>
                <a:ea typeface="Consolas"/>
                <a:cs typeface="Consolas"/>
                <a:sym typeface="Consolas"/>
              </a:rPr>
              <a:t>Ultimo_precio</a:t>
            </a:r>
            <a:r>
              <a:rPr lang="es-ES" b="0" dirty="0">
                <a:latin typeface="Consolas"/>
                <a:ea typeface="Consolas"/>
                <a:cs typeface="Consolas"/>
                <a:sym typeface="Consolas"/>
              </a:rPr>
              <a:t>]&gt;1000 &amp;&amp; producto[</a:t>
            </a:r>
            <a:r>
              <a:rPr lang="es-ES" b="0" dirty="0" err="1">
                <a:latin typeface="Consolas"/>
                <a:ea typeface="Consolas"/>
                <a:cs typeface="Consolas"/>
                <a:sym typeface="Consolas"/>
              </a:rPr>
              <a:t>Id_Proveedor</a:t>
            </a:r>
            <a:r>
              <a:rPr lang="es-ES" b="0" dirty="0">
                <a:latin typeface="Consolas"/>
                <a:ea typeface="Consolas"/>
                <a:cs typeface="Consolas"/>
                <a:sym typeface="Consolas"/>
              </a:rPr>
              <a:t>] = "P01")</a:t>
            </a:r>
            <a:endParaRPr dirty="0"/>
          </a:p>
          <a:p>
            <a:pPr marL="344488" lvl="0" indent="-247333" algn="l" rtl="0">
              <a:lnSpc>
                <a:spcPct val="120000"/>
              </a:lnSpc>
              <a:spcBef>
                <a:spcPts val="1600"/>
              </a:spcBef>
              <a:spcAft>
                <a:spcPts val="0"/>
              </a:spcAft>
              <a:buSzPct val="90000"/>
              <a:buNone/>
            </a:pPr>
            <a:endParaRPr b="0" dirty="0">
              <a:latin typeface="Consolas"/>
              <a:ea typeface="Consolas"/>
              <a:cs typeface="Consolas"/>
              <a:sym typeface="Consolas"/>
            </a:endParaRPr>
          </a:p>
        </p:txBody>
      </p:sp>
      <p:pic>
        <p:nvPicPr>
          <p:cNvPr id="352" name="Google Shape;352;p29" descr="Gráfico, Gráfico circular&#10;&#10;Descripción generada automáticamente"/>
          <p:cNvPicPr preferRelativeResize="0"/>
          <p:nvPr/>
        </p:nvPicPr>
        <p:blipFill rotWithShape="1">
          <a:blip r:embed="rId3">
            <a:alphaModFix/>
          </a:blip>
          <a:srcRect/>
          <a:stretch/>
        </p:blipFill>
        <p:spPr>
          <a:xfrm>
            <a:off x="7442200" y="2311400"/>
            <a:ext cx="4386262" cy="272573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
          <p:cNvPicPr preferRelativeResize="0"/>
          <p:nvPr/>
        </p:nvPicPr>
        <p:blipFill rotWithShape="1">
          <a:blip r:embed="rId3">
            <a:alphaModFix/>
          </a:blip>
          <a:srcRect/>
          <a:stretch/>
        </p:blipFill>
        <p:spPr>
          <a:xfrm>
            <a:off x="2831794" y="2105202"/>
            <a:ext cx="9360205" cy="4752798"/>
          </a:xfrm>
          <a:prstGeom prst="rect">
            <a:avLst/>
          </a:prstGeom>
          <a:noFill/>
          <a:ln>
            <a:noFill/>
          </a:ln>
        </p:spPr>
      </p:pic>
      <p:pic>
        <p:nvPicPr>
          <p:cNvPr id="127" name="Google Shape;127;p2"/>
          <p:cNvPicPr preferRelativeResize="0"/>
          <p:nvPr/>
        </p:nvPicPr>
        <p:blipFill rotWithShape="1">
          <a:blip r:embed="rId4">
            <a:alphaModFix/>
          </a:blip>
          <a:srcRect/>
          <a:stretch/>
        </p:blipFill>
        <p:spPr>
          <a:xfrm>
            <a:off x="0" y="0"/>
            <a:ext cx="12189867" cy="6858000"/>
          </a:xfrm>
          <a:prstGeom prst="rect">
            <a:avLst/>
          </a:prstGeom>
          <a:noFill/>
          <a:ln>
            <a:noFill/>
          </a:ln>
        </p:spPr>
      </p:pic>
      <p:sp>
        <p:nvSpPr>
          <p:cNvPr id="128" name="Google Shape;128;p2"/>
          <p:cNvSpPr/>
          <p:nvPr/>
        </p:nvSpPr>
        <p:spPr>
          <a:xfrm>
            <a:off x="0" y="0"/>
            <a:ext cx="964174"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962042" y="0"/>
            <a:ext cx="45719"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004479" y="0"/>
            <a:ext cx="10372316"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1377328"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0" y="0"/>
            <a:ext cx="12192000" cy="6858000"/>
          </a:xfrm>
          <a:prstGeom prst="rect">
            <a:avLst/>
          </a:prstGeom>
          <a:solidFill>
            <a:srgbClr val="2F46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33" name="Google Shape;133;p2"/>
          <p:cNvPicPr preferRelativeResize="0"/>
          <p:nvPr/>
        </p:nvPicPr>
        <p:blipFill rotWithShape="1">
          <a:blip r:embed="rId4">
            <a:alphaModFix/>
          </a:blip>
          <a:srcRect/>
          <a:stretch/>
        </p:blipFill>
        <p:spPr>
          <a:xfrm>
            <a:off x="1067" y="0"/>
            <a:ext cx="12189867" cy="6858000"/>
          </a:xfrm>
          <a:prstGeom prst="rect">
            <a:avLst/>
          </a:prstGeom>
          <a:solidFill>
            <a:srgbClr val="35503F"/>
          </a:solidFill>
          <a:ln>
            <a:noFill/>
          </a:ln>
        </p:spPr>
      </p:pic>
      <p:sp>
        <p:nvSpPr>
          <p:cNvPr id="134" name="Google Shape;134;p2"/>
          <p:cNvSpPr/>
          <p:nvPr/>
        </p:nvSpPr>
        <p:spPr>
          <a:xfrm>
            <a:off x="477012" y="480060"/>
            <a:ext cx="11237976" cy="5897880"/>
          </a:xfrm>
          <a:prstGeom prst="rect">
            <a:avLst/>
          </a:prstGeom>
          <a:solidFill>
            <a:srgbClr val="FFFFFF"/>
          </a:solidFill>
          <a:ln w="22225" cap="flat" cmpd="sng">
            <a:solidFill>
              <a:srgbClr val="FEEB6C"/>
            </a:solidFill>
            <a:prstDash val="solid"/>
            <a:miter lim="800000"/>
            <a:headEnd type="none" w="sm" len="sm"/>
            <a:tailEnd type="none" w="sm" len="sm"/>
          </a:ln>
          <a:effectLst>
            <a:outerShdw blurRad="76200" algn="c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 name="Título 3">
            <a:extLst>
              <a:ext uri="{FF2B5EF4-FFF2-40B4-BE49-F238E27FC236}">
                <a16:creationId xmlns:a16="http://schemas.microsoft.com/office/drawing/2014/main" id="{ED3C8476-CC8A-D958-01E4-3B26BB778AF7}"/>
              </a:ext>
            </a:extLst>
          </p:cNvPr>
          <p:cNvSpPr>
            <a:spLocks noGrp="1"/>
          </p:cNvSpPr>
          <p:nvPr>
            <p:ph type="title"/>
          </p:nvPr>
        </p:nvSpPr>
        <p:spPr/>
        <p:txBody>
          <a:bodyPr/>
          <a:lstStyle/>
          <a:p>
            <a:endParaRPr lang="es-CO"/>
          </a:p>
        </p:txBody>
      </p:sp>
      <p:sp>
        <p:nvSpPr>
          <p:cNvPr id="5" name="Marcador de contenido 4">
            <a:extLst>
              <a:ext uri="{FF2B5EF4-FFF2-40B4-BE49-F238E27FC236}">
                <a16:creationId xmlns:a16="http://schemas.microsoft.com/office/drawing/2014/main" id="{C3A1A3F9-AF1A-4676-EA39-CE10E70D4440}"/>
              </a:ext>
            </a:extLst>
          </p:cNvPr>
          <p:cNvSpPr>
            <a:spLocks noGrp="1"/>
          </p:cNvSpPr>
          <p:nvPr>
            <p:ph idx="1"/>
          </p:nvPr>
        </p:nvSpPr>
        <p:spPr/>
        <p:txBody>
          <a:bodyPr/>
          <a:lstStyle/>
          <a:p>
            <a:endParaRPr lang="es-CO"/>
          </a:p>
        </p:txBody>
      </p:sp>
      <p:pic>
        <p:nvPicPr>
          <p:cNvPr id="136" name="Google Shape;136;p2" descr="Conceptual graphic of the tasks in this module."/>
          <p:cNvPicPr preferRelativeResize="0"/>
          <p:nvPr/>
        </p:nvPicPr>
        <p:blipFill rotWithShape="1">
          <a:blip r:embed="rId5">
            <a:alphaModFix/>
          </a:blip>
          <a:srcRect/>
          <a:stretch/>
        </p:blipFill>
        <p:spPr>
          <a:xfrm>
            <a:off x="815205" y="1282146"/>
            <a:ext cx="10708404" cy="429370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766979-0435-9E81-77EA-1ECE6BCD3B7E}"/>
              </a:ext>
            </a:extLst>
          </p:cNvPr>
          <p:cNvSpPr>
            <a:spLocks noGrp="1"/>
          </p:cNvSpPr>
          <p:nvPr>
            <p:ph type="title"/>
          </p:nvPr>
        </p:nvSpPr>
        <p:spPr/>
        <p:txBody>
          <a:bodyPr/>
          <a:lstStyle/>
          <a:p>
            <a:r>
              <a:rPr lang="es-CO" dirty="0"/>
              <a:t>Función </a:t>
            </a:r>
            <a:r>
              <a:rPr lang="es-CO" dirty="0" err="1"/>
              <a:t>except</a:t>
            </a:r>
            <a:endParaRPr lang="es-CO" dirty="0"/>
          </a:p>
        </p:txBody>
      </p:sp>
      <p:sp>
        <p:nvSpPr>
          <p:cNvPr id="3" name="Marcador de contenido 2">
            <a:extLst>
              <a:ext uri="{FF2B5EF4-FFF2-40B4-BE49-F238E27FC236}">
                <a16:creationId xmlns:a16="http://schemas.microsoft.com/office/drawing/2014/main" id="{4F85B2B6-0DA7-B5B8-11E6-57DAC305F98C}"/>
              </a:ext>
            </a:extLst>
          </p:cNvPr>
          <p:cNvSpPr>
            <a:spLocks noGrp="1"/>
          </p:cNvSpPr>
          <p:nvPr>
            <p:ph idx="1"/>
          </p:nvPr>
        </p:nvSpPr>
        <p:spPr>
          <a:xfrm>
            <a:off x="993913" y="2746882"/>
            <a:ext cx="10319468" cy="1851622"/>
          </a:xfrm>
        </p:spPr>
        <p:txBody>
          <a:bodyPr>
            <a:normAutofit fontScale="85000" lnSpcReduction="20000"/>
          </a:bodyPr>
          <a:lstStyle/>
          <a:p>
            <a:r>
              <a:rPr lang="es-CO" b="0" i="0" dirty="0">
                <a:solidFill>
                  <a:srgbClr val="161616"/>
                </a:solidFill>
                <a:effectLst/>
                <a:latin typeface="Segoe UI" panose="020B0502040204020203" pitchFamily="34" charset="0"/>
              </a:rPr>
              <a:t>Devuelve las filas de la primera tabla de la expresión que no aparecen en la segunda tabla.</a:t>
            </a:r>
          </a:p>
          <a:p>
            <a:endParaRPr lang="es-CO" dirty="0">
              <a:solidFill>
                <a:srgbClr val="161616"/>
              </a:solidFill>
              <a:latin typeface="Segoe UI" panose="020B0502040204020203" pitchFamily="34" charset="0"/>
            </a:endParaRPr>
          </a:p>
          <a:p>
            <a:r>
              <a:rPr lang="es-CO" b="0" dirty="0">
                <a:solidFill>
                  <a:srgbClr val="000000"/>
                </a:solidFill>
                <a:effectLst/>
                <a:latin typeface="Consolas" panose="020B0609020204030204" pitchFamily="49" charset="0"/>
              </a:rPr>
              <a:t>EXCEPT(&lt;table_expression1&gt;, &lt;table_expression2&gt;)</a:t>
            </a:r>
          </a:p>
          <a:p>
            <a:endParaRPr lang="es-CO" b="0" dirty="0">
              <a:solidFill>
                <a:srgbClr val="000000"/>
              </a:solidFill>
              <a:effectLst/>
              <a:latin typeface="Consolas" panose="020B0609020204030204" pitchFamily="49" charset="0"/>
            </a:endParaRPr>
          </a:p>
          <a:p>
            <a:r>
              <a:rPr lang="es-CO" b="0" dirty="0" err="1">
                <a:solidFill>
                  <a:srgbClr val="000000"/>
                </a:solidFill>
                <a:effectLst/>
                <a:latin typeface="Consolas" panose="020B0609020204030204" pitchFamily="49" charset="0"/>
              </a:rPr>
              <a:t>Días_no</a:t>
            </a:r>
            <a:r>
              <a:rPr lang="es-CO" dirty="0" err="1">
                <a:solidFill>
                  <a:srgbClr val="000000"/>
                </a:solidFill>
                <a:latin typeface="Consolas" panose="020B0609020204030204" pitchFamily="49" charset="0"/>
              </a:rPr>
              <a:t>_incluidos</a:t>
            </a:r>
            <a:r>
              <a:rPr lang="es-CO" b="0" dirty="0">
                <a:solidFill>
                  <a:srgbClr val="000000"/>
                </a:solidFill>
                <a:effectLst/>
                <a:latin typeface="Consolas" panose="020B0609020204030204" pitchFamily="49" charset="0"/>
              </a:rPr>
              <a:t>= </a:t>
            </a:r>
            <a:r>
              <a:rPr lang="es-CO" b="0" dirty="0">
                <a:solidFill>
                  <a:srgbClr val="3165BB"/>
                </a:solidFill>
                <a:effectLst/>
                <a:latin typeface="Consolas" panose="020B0609020204030204" pitchFamily="49" charset="0"/>
              </a:rPr>
              <a:t>EXCEPT</a:t>
            </a:r>
            <a:r>
              <a:rPr lang="es-CO" b="0" dirty="0">
                <a:solidFill>
                  <a:srgbClr val="000000"/>
                </a:solidFill>
                <a:effectLst/>
                <a:latin typeface="Consolas" panose="020B0609020204030204" pitchFamily="49" charset="0"/>
              </a:rPr>
              <a:t>(</a:t>
            </a:r>
            <a:r>
              <a:rPr lang="es-CO" b="0" dirty="0">
                <a:solidFill>
                  <a:srgbClr val="3165BB"/>
                </a:solidFill>
                <a:effectLst/>
                <a:latin typeface="Consolas" panose="020B0609020204030204" pitchFamily="49" charset="0"/>
              </a:rPr>
              <a:t>VALUES</a:t>
            </a:r>
            <a:r>
              <a:rPr lang="es-CO" b="0" dirty="0">
                <a:solidFill>
                  <a:srgbClr val="000000"/>
                </a:solidFill>
                <a:effectLst/>
                <a:latin typeface="Consolas" panose="020B0609020204030204" pitchFamily="49" charset="0"/>
              </a:rPr>
              <a:t>(</a:t>
            </a:r>
            <a:r>
              <a:rPr lang="es-CO" b="0" dirty="0" err="1">
                <a:solidFill>
                  <a:srgbClr val="001080"/>
                </a:solidFill>
                <a:effectLst/>
                <a:latin typeface="Consolas" panose="020B0609020204030204" pitchFamily="49" charset="0"/>
              </a:rPr>
              <a:t>Dim_calendario</a:t>
            </a:r>
            <a:r>
              <a:rPr lang="es-CO" b="0" dirty="0">
                <a:solidFill>
                  <a:srgbClr val="001080"/>
                </a:solidFill>
                <a:effectLst/>
                <a:latin typeface="Consolas" panose="020B0609020204030204" pitchFamily="49" charset="0"/>
              </a:rPr>
              <a:t>[Date]</a:t>
            </a:r>
            <a:r>
              <a:rPr lang="es-CO" b="0" dirty="0">
                <a:solidFill>
                  <a:srgbClr val="000000"/>
                </a:solidFill>
                <a:effectLst/>
                <a:latin typeface="Consolas" panose="020B0609020204030204" pitchFamily="49" charset="0"/>
              </a:rPr>
              <a:t>),</a:t>
            </a:r>
            <a:r>
              <a:rPr lang="es-CO" b="0" dirty="0">
                <a:solidFill>
                  <a:srgbClr val="3165BB"/>
                </a:solidFill>
                <a:effectLst/>
                <a:latin typeface="Consolas" panose="020B0609020204030204" pitchFamily="49" charset="0"/>
              </a:rPr>
              <a:t>VALUES</a:t>
            </a:r>
            <a:r>
              <a:rPr lang="es-CO" b="0" dirty="0">
                <a:solidFill>
                  <a:srgbClr val="000000"/>
                </a:solidFill>
                <a:effectLst/>
                <a:latin typeface="Consolas" panose="020B0609020204030204" pitchFamily="49" charset="0"/>
              </a:rPr>
              <a:t>(</a:t>
            </a:r>
            <a:r>
              <a:rPr lang="es-CO" b="0" dirty="0" err="1">
                <a:solidFill>
                  <a:srgbClr val="001080"/>
                </a:solidFill>
                <a:effectLst/>
                <a:latin typeface="Consolas" panose="020B0609020204030204" pitchFamily="49" charset="0"/>
              </a:rPr>
              <a:t>Fac_factura</a:t>
            </a:r>
            <a:r>
              <a:rPr lang="es-CO" b="0" dirty="0">
                <a:solidFill>
                  <a:srgbClr val="001080"/>
                </a:solidFill>
                <a:effectLst/>
                <a:latin typeface="Consolas" panose="020B0609020204030204" pitchFamily="49" charset="0"/>
              </a:rPr>
              <a:t>[fecha]</a:t>
            </a:r>
            <a:r>
              <a:rPr lang="es-CO" b="0" dirty="0">
                <a:solidFill>
                  <a:srgbClr val="000000"/>
                </a:solidFill>
                <a:effectLst/>
                <a:latin typeface="Consolas" panose="020B0609020204030204" pitchFamily="49" charset="0"/>
              </a:rPr>
              <a:t>))</a:t>
            </a:r>
          </a:p>
          <a:p>
            <a:endParaRPr lang="es-CO" dirty="0"/>
          </a:p>
        </p:txBody>
      </p:sp>
    </p:spTree>
    <p:extLst>
      <p:ext uri="{BB962C8B-B14F-4D97-AF65-F5344CB8AC3E}">
        <p14:creationId xmlns:p14="http://schemas.microsoft.com/office/powerpoint/2010/main" val="41930503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179351-9CA7-2398-9FE8-4B77621CADB5}"/>
              </a:ext>
            </a:extLst>
          </p:cNvPr>
          <p:cNvSpPr>
            <a:spLocks noGrp="1"/>
          </p:cNvSpPr>
          <p:nvPr>
            <p:ph type="title"/>
          </p:nvPr>
        </p:nvSpPr>
        <p:spPr>
          <a:xfrm>
            <a:off x="1097280" y="257107"/>
            <a:ext cx="10058400" cy="1147624"/>
          </a:xfrm>
        </p:spPr>
        <p:txBody>
          <a:bodyPr/>
          <a:lstStyle/>
          <a:p>
            <a:r>
              <a:rPr lang="es-CO" dirty="0"/>
              <a:t>Sum() </a:t>
            </a:r>
            <a:r>
              <a:rPr lang="es-CO" dirty="0" err="1"/>
              <a:t>sumx</a:t>
            </a:r>
            <a:r>
              <a:rPr lang="es-CO" dirty="0"/>
              <a:t>()</a:t>
            </a:r>
          </a:p>
        </p:txBody>
      </p:sp>
      <p:sp>
        <p:nvSpPr>
          <p:cNvPr id="3" name="Marcador de contenido 2">
            <a:extLst>
              <a:ext uri="{FF2B5EF4-FFF2-40B4-BE49-F238E27FC236}">
                <a16:creationId xmlns:a16="http://schemas.microsoft.com/office/drawing/2014/main" id="{CF9F80E5-435D-8007-E901-F3CC626F52CD}"/>
              </a:ext>
            </a:extLst>
          </p:cNvPr>
          <p:cNvSpPr>
            <a:spLocks noGrp="1"/>
          </p:cNvSpPr>
          <p:nvPr>
            <p:ph idx="1"/>
          </p:nvPr>
        </p:nvSpPr>
        <p:spPr/>
        <p:txBody>
          <a:bodyPr>
            <a:normAutofit/>
          </a:bodyPr>
          <a:lstStyle/>
          <a:p>
            <a:endParaRPr lang="es-CO" b="0" dirty="0">
              <a:solidFill>
                <a:srgbClr val="000000"/>
              </a:solidFill>
              <a:effectLst/>
              <a:latin typeface="Consolas" panose="020B0609020204030204" pitchFamily="49" charset="0"/>
            </a:endParaRPr>
          </a:p>
          <a:p>
            <a:r>
              <a:rPr lang="es-CO" b="0" i="0" dirty="0">
                <a:solidFill>
                  <a:srgbClr val="161616"/>
                </a:solidFill>
                <a:effectLst/>
                <a:latin typeface="Segoe UI" panose="020B0502040204020203" pitchFamily="34" charset="0"/>
              </a:rPr>
              <a:t>Devuelve la suma de una expresión evaluada para cada fila de una tabla.</a:t>
            </a:r>
          </a:p>
          <a:p>
            <a:endParaRPr lang="es-CO" dirty="0">
              <a:solidFill>
                <a:srgbClr val="161616"/>
              </a:solidFill>
              <a:latin typeface="Segoe UI" panose="020B0502040204020203" pitchFamily="34" charset="0"/>
            </a:endParaRPr>
          </a:p>
          <a:p>
            <a:pPr marL="0" indent="0">
              <a:buNone/>
            </a:pPr>
            <a:r>
              <a:rPr lang="es-CO" dirty="0">
                <a:solidFill>
                  <a:srgbClr val="000000"/>
                </a:solidFill>
                <a:latin typeface="Consolas" panose="020B0609020204030204" pitchFamily="49" charset="0"/>
              </a:rPr>
              <a:t>SUMX(&lt;table&gt;, &lt;</a:t>
            </a:r>
            <a:r>
              <a:rPr lang="es-CO" dirty="0" err="1">
                <a:solidFill>
                  <a:srgbClr val="000000"/>
                </a:solidFill>
                <a:latin typeface="Consolas" panose="020B0609020204030204" pitchFamily="49" charset="0"/>
              </a:rPr>
              <a:t>expression</a:t>
            </a:r>
            <a:r>
              <a:rPr lang="es-CO" dirty="0">
                <a:solidFill>
                  <a:srgbClr val="000000"/>
                </a:solidFill>
                <a:latin typeface="Consolas" panose="020B0609020204030204" pitchFamily="49" charset="0"/>
              </a:rPr>
              <a:t>&gt;)</a:t>
            </a:r>
          </a:p>
          <a:p>
            <a:endParaRPr lang="es-CO" dirty="0">
              <a:solidFill>
                <a:srgbClr val="000000"/>
              </a:solidFill>
              <a:latin typeface="Consolas" panose="020B0609020204030204" pitchFamily="49" charset="0"/>
            </a:endParaRPr>
          </a:p>
          <a:p>
            <a:r>
              <a:rPr lang="es-CO" b="0" dirty="0" err="1">
                <a:solidFill>
                  <a:srgbClr val="000000"/>
                </a:solidFill>
                <a:effectLst/>
                <a:latin typeface="Consolas" panose="020B0609020204030204" pitchFamily="49" charset="0"/>
              </a:rPr>
              <a:t>Ventas_por_producto_medida</a:t>
            </a:r>
            <a:r>
              <a:rPr lang="es-CO" b="0" dirty="0">
                <a:solidFill>
                  <a:srgbClr val="000000"/>
                </a:solidFill>
                <a:effectLst/>
                <a:latin typeface="Consolas" panose="020B0609020204030204" pitchFamily="49" charset="0"/>
              </a:rPr>
              <a:t> = </a:t>
            </a:r>
            <a:r>
              <a:rPr lang="es-CO" b="0" dirty="0" err="1">
                <a:solidFill>
                  <a:srgbClr val="3165BB"/>
                </a:solidFill>
                <a:effectLst/>
                <a:latin typeface="Consolas" panose="020B0609020204030204" pitchFamily="49" charset="0"/>
              </a:rPr>
              <a:t>sumx</a:t>
            </a:r>
            <a:r>
              <a:rPr lang="es-CO" b="0" dirty="0">
                <a:solidFill>
                  <a:srgbClr val="000000"/>
                </a:solidFill>
                <a:effectLst/>
                <a:latin typeface="Consolas" panose="020B0609020204030204" pitchFamily="49" charset="0"/>
              </a:rPr>
              <a:t>(</a:t>
            </a:r>
            <a:r>
              <a:rPr lang="es-CO" b="0" dirty="0">
                <a:solidFill>
                  <a:srgbClr val="001080"/>
                </a:solidFill>
                <a:effectLst/>
                <a:latin typeface="Consolas" panose="020B0609020204030204" pitchFamily="49" charset="0"/>
              </a:rPr>
              <a:t>'</a:t>
            </a:r>
            <a:r>
              <a:rPr lang="es-CO" b="0" dirty="0" err="1">
                <a:solidFill>
                  <a:srgbClr val="001080"/>
                </a:solidFill>
                <a:effectLst/>
                <a:latin typeface="Consolas" panose="020B0609020204030204" pitchFamily="49" charset="0"/>
              </a:rPr>
              <a:t>Fac_detalle</a:t>
            </a:r>
            <a:r>
              <a:rPr lang="es-CO" b="0" dirty="0">
                <a:solidFill>
                  <a:srgbClr val="001080"/>
                </a:solidFill>
                <a:effectLst/>
                <a:latin typeface="Consolas" panose="020B0609020204030204" pitchFamily="49" charset="0"/>
              </a:rPr>
              <a:t> </a:t>
            </a:r>
            <a:r>
              <a:rPr lang="es-CO" b="0" dirty="0" err="1">
                <a:solidFill>
                  <a:srgbClr val="001080"/>
                </a:solidFill>
                <a:effectLst/>
                <a:latin typeface="Consolas" panose="020B0609020204030204" pitchFamily="49" charset="0"/>
              </a:rPr>
              <a:t>fact</a:t>
            </a:r>
            <a:r>
              <a:rPr lang="es-CO" b="0" dirty="0">
                <a:solidFill>
                  <a:srgbClr val="001080"/>
                </a:solidFill>
                <a:effectLst/>
                <a:latin typeface="Consolas" panose="020B0609020204030204" pitchFamily="49" charset="0"/>
              </a:rPr>
              <a:t>'</a:t>
            </a:r>
            <a:r>
              <a:rPr lang="es-CO" b="0" dirty="0">
                <a:solidFill>
                  <a:srgbClr val="000000"/>
                </a:solidFill>
                <a:effectLst/>
                <a:latin typeface="Consolas" panose="020B0609020204030204" pitchFamily="49" charset="0"/>
              </a:rPr>
              <a:t>,</a:t>
            </a:r>
            <a:r>
              <a:rPr lang="es-CO" b="0" dirty="0">
                <a:solidFill>
                  <a:srgbClr val="001080"/>
                </a:solidFill>
                <a:effectLst/>
                <a:latin typeface="Consolas" panose="020B0609020204030204" pitchFamily="49" charset="0"/>
              </a:rPr>
              <a:t>'</a:t>
            </a:r>
            <a:r>
              <a:rPr lang="es-CO" b="0" dirty="0" err="1">
                <a:solidFill>
                  <a:srgbClr val="001080"/>
                </a:solidFill>
                <a:effectLst/>
                <a:latin typeface="Consolas" panose="020B0609020204030204" pitchFamily="49" charset="0"/>
              </a:rPr>
              <a:t>Fac_detalle</a:t>
            </a:r>
            <a:r>
              <a:rPr lang="es-CO" b="0" dirty="0">
                <a:solidFill>
                  <a:srgbClr val="001080"/>
                </a:solidFill>
                <a:effectLst/>
                <a:latin typeface="Consolas" panose="020B0609020204030204" pitchFamily="49" charset="0"/>
              </a:rPr>
              <a:t> </a:t>
            </a:r>
            <a:r>
              <a:rPr lang="es-CO" b="0" dirty="0" err="1">
                <a:solidFill>
                  <a:srgbClr val="001080"/>
                </a:solidFill>
                <a:effectLst/>
                <a:latin typeface="Consolas" panose="020B0609020204030204" pitchFamily="49" charset="0"/>
              </a:rPr>
              <a:t>fact</a:t>
            </a:r>
            <a:r>
              <a:rPr lang="es-CO" b="0" dirty="0">
                <a:solidFill>
                  <a:srgbClr val="001080"/>
                </a:solidFill>
                <a:effectLst/>
                <a:latin typeface="Consolas" panose="020B0609020204030204" pitchFamily="49" charset="0"/>
              </a:rPr>
              <a:t>'[</a:t>
            </a:r>
            <a:r>
              <a:rPr lang="es-CO" b="0" dirty="0" err="1">
                <a:solidFill>
                  <a:srgbClr val="001080"/>
                </a:solidFill>
                <a:effectLst/>
                <a:latin typeface="Consolas" panose="020B0609020204030204" pitchFamily="49" charset="0"/>
              </a:rPr>
              <a:t>precio_unitario</a:t>
            </a:r>
            <a:r>
              <a:rPr lang="es-CO" b="0" dirty="0">
                <a:solidFill>
                  <a:srgbClr val="001080"/>
                </a:solidFill>
                <a:effectLst/>
                <a:latin typeface="Consolas" panose="020B0609020204030204" pitchFamily="49" charset="0"/>
              </a:rPr>
              <a:t>]</a:t>
            </a:r>
            <a:r>
              <a:rPr lang="es-CO" b="0" dirty="0">
                <a:solidFill>
                  <a:srgbClr val="000000"/>
                </a:solidFill>
                <a:effectLst/>
                <a:latin typeface="Consolas" panose="020B0609020204030204" pitchFamily="49" charset="0"/>
              </a:rPr>
              <a:t>*</a:t>
            </a:r>
            <a:r>
              <a:rPr lang="es-CO" b="0" dirty="0">
                <a:solidFill>
                  <a:srgbClr val="001080"/>
                </a:solidFill>
                <a:effectLst/>
                <a:latin typeface="Consolas" panose="020B0609020204030204" pitchFamily="49" charset="0"/>
              </a:rPr>
              <a:t>'</a:t>
            </a:r>
            <a:r>
              <a:rPr lang="es-CO" b="0" dirty="0" err="1">
                <a:solidFill>
                  <a:srgbClr val="001080"/>
                </a:solidFill>
                <a:effectLst/>
                <a:latin typeface="Consolas" panose="020B0609020204030204" pitchFamily="49" charset="0"/>
              </a:rPr>
              <a:t>Fac_detalle</a:t>
            </a:r>
            <a:r>
              <a:rPr lang="es-CO" b="0" dirty="0">
                <a:solidFill>
                  <a:srgbClr val="001080"/>
                </a:solidFill>
                <a:effectLst/>
                <a:latin typeface="Consolas" panose="020B0609020204030204" pitchFamily="49" charset="0"/>
              </a:rPr>
              <a:t> </a:t>
            </a:r>
            <a:r>
              <a:rPr lang="es-CO" b="0" dirty="0" err="1">
                <a:solidFill>
                  <a:srgbClr val="001080"/>
                </a:solidFill>
                <a:effectLst/>
                <a:latin typeface="Consolas" panose="020B0609020204030204" pitchFamily="49" charset="0"/>
              </a:rPr>
              <a:t>fact</a:t>
            </a:r>
            <a:r>
              <a:rPr lang="es-CO" b="0" dirty="0">
                <a:solidFill>
                  <a:srgbClr val="001080"/>
                </a:solidFill>
                <a:effectLst/>
                <a:latin typeface="Consolas" panose="020B0609020204030204" pitchFamily="49" charset="0"/>
              </a:rPr>
              <a:t>'[Cantidad]</a:t>
            </a:r>
            <a:r>
              <a:rPr lang="es-CO" b="0" dirty="0">
                <a:solidFill>
                  <a:srgbClr val="000000"/>
                </a:solidFill>
                <a:effectLst/>
                <a:latin typeface="Consolas" panose="020B0609020204030204" pitchFamily="49" charset="0"/>
              </a:rPr>
              <a:t>)</a:t>
            </a:r>
          </a:p>
          <a:p>
            <a:endParaRPr lang="es-CO" dirty="0"/>
          </a:p>
          <a:p>
            <a:endParaRPr lang="es-CO" dirty="0"/>
          </a:p>
        </p:txBody>
      </p:sp>
    </p:spTree>
    <p:extLst>
      <p:ext uri="{BB962C8B-B14F-4D97-AF65-F5344CB8AC3E}">
        <p14:creationId xmlns:p14="http://schemas.microsoft.com/office/powerpoint/2010/main" val="5345994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18D18F-66DA-083A-374F-B2FA494181B4}"/>
              </a:ext>
            </a:extLst>
          </p:cNvPr>
          <p:cNvSpPr>
            <a:spLocks noGrp="1"/>
          </p:cNvSpPr>
          <p:nvPr>
            <p:ph type="title"/>
          </p:nvPr>
        </p:nvSpPr>
        <p:spPr>
          <a:xfrm>
            <a:off x="1097280" y="257107"/>
            <a:ext cx="10058400" cy="1134372"/>
          </a:xfrm>
        </p:spPr>
        <p:txBody>
          <a:bodyPr/>
          <a:lstStyle/>
          <a:p>
            <a:r>
              <a:rPr lang="es-CO" dirty="0" err="1"/>
              <a:t>Summarize</a:t>
            </a:r>
            <a:endParaRPr lang="es-CO" dirty="0"/>
          </a:p>
        </p:txBody>
      </p:sp>
      <p:sp>
        <p:nvSpPr>
          <p:cNvPr id="3" name="Marcador de contenido 2">
            <a:extLst>
              <a:ext uri="{FF2B5EF4-FFF2-40B4-BE49-F238E27FC236}">
                <a16:creationId xmlns:a16="http://schemas.microsoft.com/office/drawing/2014/main" id="{1C9214CA-B7B0-A768-07FF-D4C6DB9A3195}"/>
              </a:ext>
            </a:extLst>
          </p:cNvPr>
          <p:cNvSpPr>
            <a:spLocks noGrp="1"/>
          </p:cNvSpPr>
          <p:nvPr>
            <p:ph idx="1"/>
          </p:nvPr>
        </p:nvSpPr>
        <p:spPr>
          <a:xfrm>
            <a:off x="1097280" y="1845734"/>
            <a:ext cx="7079311" cy="4023360"/>
          </a:xfrm>
        </p:spPr>
        <p:txBody>
          <a:bodyPr>
            <a:normAutofit lnSpcReduction="10000"/>
          </a:bodyPr>
          <a:lstStyle/>
          <a:p>
            <a:endParaRPr lang="es-CO" b="0" dirty="0">
              <a:solidFill>
                <a:srgbClr val="000000"/>
              </a:solidFill>
              <a:effectLst/>
              <a:latin typeface="Consolas" panose="020B0609020204030204" pitchFamily="49" charset="0"/>
            </a:endParaRPr>
          </a:p>
          <a:p>
            <a:r>
              <a:rPr lang="es-CO" b="0" i="0" dirty="0">
                <a:solidFill>
                  <a:srgbClr val="161616"/>
                </a:solidFill>
                <a:effectLst/>
                <a:latin typeface="Segoe UI" panose="020B0502040204020203" pitchFamily="34" charset="0"/>
              </a:rPr>
              <a:t>Devuelve una tabla de resumen de los totales solicitados en un conjunto de grupos.</a:t>
            </a:r>
            <a:endParaRPr lang="es-CO" dirty="0">
              <a:solidFill>
                <a:srgbClr val="000000"/>
              </a:solidFill>
              <a:latin typeface="Consolas" panose="020B0609020204030204" pitchFamily="49" charset="0"/>
            </a:endParaRPr>
          </a:p>
          <a:p>
            <a:endParaRPr lang="es-CO" b="0" dirty="0">
              <a:solidFill>
                <a:srgbClr val="000000"/>
              </a:solidFill>
              <a:effectLst/>
              <a:latin typeface="Consolas" panose="020B0609020204030204" pitchFamily="49" charset="0"/>
            </a:endParaRPr>
          </a:p>
          <a:p>
            <a:r>
              <a:rPr lang="en-US" dirty="0">
                <a:solidFill>
                  <a:srgbClr val="000000"/>
                </a:solidFill>
                <a:latin typeface="Consolas" panose="020B0609020204030204" pitchFamily="49" charset="0"/>
              </a:rPr>
              <a:t>SUMMARIZE (&lt;table&gt;, &lt;</a:t>
            </a:r>
            <a:r>
              <a:rPr lang="en-US" dirty="0" err="1">
                <a:solidFill>
                  <a:srgbClr val="000000"/>
                </a:solidFill>
                <a:latin typeface="Consolas" panose="020B0609020204030204" pitchFamily="49" charset="0"/>
              </a:rPr>
              <a:t>groupBy_columnName</a:t>
            </a:r>
            <a:r>
              <a:rPr lang="en-US" dirty="0">
                <a:solidFill>
                  <a:srgbClr val="000000"/>
                </a:solidFill>
                <a:latin typeface="Consolas" panose="020B0609020204030204" pitchFamily="49" charset="0"/>
              </a:rPr>
              <a:t>&gt;[, &lt;</a:t>
            </a:r>
            <a:r>
              <a:rPr lang="en-US" dirty="0" err="1">
                <a:solidFill>
                  <a:srgbClr val="000000"/>
                </a:solidFill>
                <a:latin typeface="Consolas" panose="020B0609020204030204" pitchFamily="49" charset="0"/>
              </a:rPr>
              <a:t>groupBy_columnName</a:t>
            </a:r>
            <a:r>
              <a:rPr lang="en-US" dirty="0">
                <a:solidFill>
                  <a:srgbClr val="000000"/>
                </a:solidFill>
                <a:latin typeface="Consolas" panose="020B0609020204030204" pitchFamily="49" charset="0"/>
              </a:rPr>
              <a:t>&gt;]…[, &lt;name&gt;, &lt;expression&gt;]…)</a:t>
            </a:r>
          </a:p>
          <a:p>
            <a:endParaRPr lang="en-US" dirty="0">
              <a:solidFill>
                <a:srgbClr val="000000"/>
              </a:solidFill>
              <a:latin typeface="Consolas" panose="020B0609020204030204" pitchFamily="49" charset="0"/>
            </a:endParaRPr>
          </a:p>
          <a:p>
            <a:endParaRPr lang="es-CO" dirty="0">
              <a:solidFill>
                <a:srgbClr val="000000"/>
              </a:solidFill>
              <a:latin typeface="Consolas" panose="020B0609020204030204" pitchFamily="49" charset="0"/>
            </a:endParaRPr>
          </a:p>
          <a:p>
            <a:r>
              <a:rPr lang="es-CO" b="0" dirty="0" err="1">
                <a:solidFill>
                  <a:srgbClr val="000000"/>
                </a:solidFill>
                <a:effectLst/>
                <a:latin typeface="Consolas" panose="020B0609020204030204" pitchFamily="49" charset="0"/>
              </a:rPr>
              <a:t>ventasresumen</a:t>
            </a:r>
            <a:r>
              <a:rPr lang="es-CO" b="0" dirty="0">
                <a:solidFill>
                  <a:srgbClr val="000000"/>
                </a:solidFill>
                <a:effectLst/>
                <a:latin typeface="Consolas" panose="020B0609020204030204" pitchFamily="49" charset="0"/>
              </a:rPr>
              <a:t> = </a:t>
            </a:r>
            <a:r>
              <a:rPr lang="es-CO" b="0" dirty="0">
                <a:solidFill>
                  <a:srgbClr val="3165BB"/>
                </a:solidFill>
                <a:effectLst/>
                <a:latin typeface="Consolas" panose="020B0609020204030204" pitchFamily="49" charset="0"/>
              </a:rPr>
              <a:t>SUMMARIZE</a:t>
            </a:r>
            <a:r>
              <a:rPr lang="es-CO" b="0" dirty="0">
                <a:solidFill>
                  <a:srgbClr val="000000"/>
                </a:solidFill>
                <a:effectLst/>
                <a:latin typeface="Consolas" panose="020B0609020204030204" pitchFamily="49" charset="0"/>
              </a:rPr>
              <a:t>(</a:t>
            </a:r>
            <a:r>
              <a:rPr lang="es-CO" b="0" dirty="0">
                <a:solidFill>
                  <a:srgbClr val="001080"/>
                </a:solidFill>
                <a:effectLst/>
                <a:latin typeface="Consolas" panose="020B0609020204030204" pitchFamily="49" charset="0"/>
              </a:rPr>
              <a:t>'</a:t>
            </a:r>
            <a:r>
              <a:rPr lang="es-CO" b="0" dirty="0" err="1">
                <a:solidFill>
                  <a:srgbClr val="001080"/>
                </a:solidFill>
                <a:effectLst/>
                <a:latin typeface="Consolas" panose="020B0609020204030204" pitchFamily="49" charset="0"/>
              </a:rPr>
              <a:t>Fac_detalle</a:t>
            </a:r>
            <a:r>
              <a:rPr lang="es-CO" b="0" dirty="0">
                <a:solidFill>
                  <a:srgbClr val="001080"/>
                </a:solidFill>
                <a:effectLst/>
                <a:latin typeface="Consolas" panose="020B0609020204030204" pitchFamily="49" charset="0"/>
              </a:rPr>
              <a:t> </a:t>
            </a:r>
            <a:r>
              <a:rPr lang="es-CO" b="0" dirty="0" err="1">
                <a:solidFill>
                  <a:srgbClr val="001080"/>
                </a:solidFill>
                <a:effectLst/>
                <a:latin typeface="Consolas" panose="020B0609020204030204" pitchFamily="49" charset="0"/>
              </a:rPr>
              <a:t>fact</a:t>
            </a:r>
            <a:r>
              <a:rPr lang="es-CO" b="0" dirty="0">
                <a:solidFill>
                  <a:srgbClr val="001080"/>
                </a:solidFill>
                <a:effectLst/>
                <a:latin typeface="Consolas" panose="020B0609020204030204" pitchFamily="49" charset="0"/>
              </a:rPr>
              <a:t>'</a:t>
            </a:r>
            <a:r>
              <a:rPr lang="es-CO" b="0" dirty="0">
                <a:solidFill>
                  <a:srgbClr val="000000"/>
                </a:solidFill>
                <a:effectLst/>
                <a:latin typeface="Consolas" panose="020B0609020204030204" pitchFamily="49" charset="0"/>
              </a:rPr>
              <a:t>,</a:t>
            </a:r>
            <a:r>
              <a:rPr lang="es-CO" b="0" dirty="0" err="1">
                <a:solidFill>
                  <a:srgbClr val="001080"/>
                </a:solidFill>
                <a:effectLst/>
                <a:latin typeface="Consolas" panose="020B0609020204030204" pitchFamily="49" charset="0"/>
              </a:rPr>
              <a:t>Dim_poducto</a:t>
            </a:r>
            <a:r>
              <a:rPr lang="es-CO" b="0" dirty="0">
                <a:solidFill>
                  <a:srgbClr val="001080"/>
                </a:solidFill>
                <a:effectLst/>
                <a:latin typeface="Consolas" panose="020B0609020204030204" pitchFamily="49" charset="0"/>
              </a:rPr>
              <a:t>[</a:t>
            </a:r>
            <a:r>
              <a:rPr lang="es-CO" b="0" dirty="0" err="1">
                <a:solidFill>
                  <a:srgbClr val="001080"/>
                </a:solidFill>
                <a:effectLst/>
                <a:latin typeface="Consolas" panose="020B0609020204030204" pitchFamily="49" charset="0"/>
              </a:rPr>
              <a:t>Nombre_producto</a:t>
            </a:r>
            <a:r>
              <a:rPr lang="es-CO" b="0" dirty="0">
                <a:solidFill>
                  <a:srgbClr val="001080"/>
                </a:solidFill>
                <a:effectLst/>
                <a:latin typeface="Consolas" panose="020B0609020204030204" pitchFamily="49" charset="0"/>
              </a:rPr>
              <a:t>]</a:t>
            </a:r>
            <a:r>
              <a:rPr lang="es-CO" b="0" dirty="0">
                <a:solidFill>
                  <a:srgbClr val="000000"/>
                </a:solidFill>
                <a:effectLst/>
                <a:latin typeface="Consolas" panose="020B0609020204030204" pitchFamily="49" charset="0"/>
              </a:rPr>
              <a:t>,</a:t>
            </a:r>
            <a:r>
              <a:rPr lang="es-CO" b="0" dirty="0">
                <a:solidFill>
                  <a:srgbClr val="A31515"/>
                </a:solidFill>
                <a:effectLst/>
                <a:latin typeface="Consolas" panose="020B0609020204030204" pitchFamily="49" charset="0"/>
              </a:rPr>
              <a:t>"</a:t>
            </a:r>
            <a:r>
              <a:rPr lang="es-CO" b="0" dirty="0" err="1">
                <a:solidFill>
                  <a:srgbClr val="A31515"/>
                </a:solidFill>
                <a:effectLst/>
                <a:latin typeface="Consolas" panose="020B0609020204030204" pitchFamily="49" charset="0"/>
              </a:rPr>
              <a:t>Ventas"</a:t>
            </a:r>
            <a:r>
              <a:rPr lang="es-CO" b="0" dirty="0" err="1">
                <a:solidFill>
                  <a:srgbClr val="000000"/>
                </a:solidFill>
                <a:effectLst/>
                <a:latin typeface="Consolas" panose="020B0609020204030204" pitchFamily="49" charset="0"/>
              </a:rPr>
              <a:t>,</a:t>
            </a:r>
            <a:r>
              <a:rPr lang="es-CO" b="0" dirty="0" err="1">
                <a:solidFill>
                  <a:srgbClr val="3165BB"/>
                </a:solidFill>
                <a:effectLst/>
                <a:latin typeface="Consolas" panose="020B0609020204030204" pitchFamily="49" charset="0"/>
              </a:rPr>
              <a:t>sum</a:t>
            </a:r>
            <a:r>
              <a:rPr lang="es-CO" b="0" dirty="0">
                <a:solidFill>
                  <a:srgbClr val="000000"/>
                </a:solidFill>
                <a:effectLst/>
                <a:latin typeface="Consolas" panose="020B0609020204030204" pitchFamily="49" charset="0"/>
              </a:rPr>
              <a:t>(</a:t>
            </a:r>
            <a:r>
              <a:rPr lang="es-CO" b="0" dirty="0" err="1">
                <a:solidFill>
                  <a:srgbClr val="001080"/>
                </a:solidFill>
                <a:effectLst/>
                <a:latin typeface="Consolas" panose="020B0609020204030204" pitchFamily="49" charset="0"/>
              </a:rPr>
              <a:t>Fac_factura</a:t>
            </a:r>
            <a:r>
              <a:rPr lang="es-CO" b="0" dirty="0">
                <a:solidFill>
                  <a:srgbClr val="001080"/>
                </a:solidFill>
                <a:effectLst/>
                <a:latin typeface="Consolas" panose="020B0609020204030204" pitchFamily="49" charset="0"/>
              </a:rPr>
              <a:t>[Valor total]</a:t>
            </a:r>
            <a:r>
              <a:rPr lang="es-CO" b="0" dirty="0">
                <a:solidFill>
                  <a:srgbClr val="000000"/>
                </a:solidFill>
                <a:effectLst/>
                <a:latin typeface="Consolas" panose="020B0609020204030204" pitchFamily="49" charset="0"/>
              </a:rPr>
              <a:t>))</a:t>
            </a:r>
          </a:p>
          <a:p>
            <a:endParaRPr lang="es-CO" dirty="0"/>
          </a:p>
        </p:txBody>
      </p:sp>
      <p:graphicFrame>
        <p:nvGraphicFramePr>
          <p:cNvPr id="4" name="Tabla 3">
            <a:extLst>
              <a:ext uri="{FF2B5EF4-FFF2-40B4-BE49-F238E27FC236}">
                <a16:creationId xmlns:a16="http://schemas.microsoft.com/office/drawing/2014/main" id="{BC5300BB-2D23-431E-D3A8-59EB1EE6BC8A}"/>
              </a:ext>
            </a:extLst>
          </p:cNvPr>
          <p:cNvGraphicFramePr>
            <a:graphicFrameLocks noGrp="1"/>
          </p:cNvGraphicFramePr>
          <p:nvPr>
            <p:extLst>
              <p:ext uri="{D42A27DB-BD31-4B8C-83A1-F6EECF244321}">
                <p14:modId xmlns:p14="http://schemas.microsoft.com/office/powerpoint/2010/main" val="1382753083"/>
              </p:ext>
            </p:extLst>
          </p:nvPr>
        </p:nvGraphicFramePr>
        <p:xfrm>
          <a:off x="8515853" y="1707863"/>
          <a:ext cx="3171926" cy="4022724"/>
        </p:xfrm>
        <a:graphic>
          <a:graphicData uri="http://schemas.openxmlformats.org/drawingml/2006/table">
            <a:tbl>
              <a:tblPr/>
              <a:tblGrid>
                <a:gridCol w="1585963">
                  <a:extLst>
                    <a:ext uri="{9D8B030D-6E8A-4147-A177-3AD203B41FA5}">
                      <a16:colId xmlns:a16="http://schemas.microsoft.com/office/drawing/2014/main" val="1311940855"/>
                    </a:ext>
                  </a:extLst>
                </a:gridCol>
                <a:gridCol w="1585963">
                  <a:extLst>
                    <a:ext uri="{9D8B030D-6E8A-4147-A177-3AD203B41FA5}">
                      <a16:colId xmlns:a16="http://schemas.microsoft.com/office/drawing/2014/main" val="56439038"/>
                    </a:ext>
                  </a:extLst>
                </a:gridCol>
              </a:tblGrid>
              <a:tr h="226632">
                <a:tc>
                  <a:txBody>
                    <a:bodyPr/>
                    <a:lstStyle/>
                    <a:p>
                      <a:pPr algn="l" fontAlgn="t"/>
                      <a:r>
                        <a:rPr lang="es-CO" sz="1100">
                          <a:effectLst/>
                        </a:rPr>
                        <a:t>Término</a:t>
                      </a:r>
                    </a:p>
                  </a:txBody>
                  <a:tcPr marL="56658" marR="56658" marT="28329" marB="28329">
                    <a:lnL>
                      <a:noFill/>
                    </a:lnL>
                    <a:lnR>
                      <a:noFill/>
                    </a:lnR>
                    <a:lnT>
                      <a:noFill/>
                    </a:lnT>
                    <a:lnB>
                      <a:noFill/>
                    </a:lnB>
                  </a:tcPr>
                </a:tc>
                <a:tc>
                  <a:txBody>
                    <a:bodyPr/>
                    <a:lstStyle/>
                    <a:p>
                      <a:pPr algn="l" fontAlgn="t"/>
                      <a:r>
                        <a:rPr lang="es-CO" sz="1100">
                          <a:effectLst/>
                        </a:rPr>
                        <a:t>Definición</a:t>
                      </a:r>
                    </a:p>
                  </a:txBody>
                  <a:tcPr marL="56658" marR="56658" marT="28329" marB="28329">
                    <a:lnL>
                      <a:noFill/>
                    </a:lnL>
                    <a:lnR>
                      <a:noFill/>
                    </a:lnR>
                    <a:lnT>
                      <a:noFill/>
                    </a:lnT>
                    <a:lnB>
                      <a:noFill/>
                    </a:lnB>
                  </a:tcPr>
                </a:tc>
                <a:extLst>
                  <a:ext uri="{0D108BD9-81ED-4DB2-BD59-A6C34878D82A}">
                    <a16:rowId xmlns:a16="http://schemas.microsoft.com/office/drawing/2014/main" val="1905120247"/>
                  </a:ext>
                </a:extLst>
              </a:tr>
              <a:tr h="566581">
                <a:tc>
                  <a:txBody>
                    <a:bodyPr/>
                    <a:lstStyle/>
                    <a:p>
                      <a:pPr algn="l" fontAlgn="t"/>
                      <a:r>
                        <a:rPr lang="es-CO" sz="1100">
                          <a:effectLst/>
                        </a:rPr>
                        <a:t>tabla</a:t>
                      </a:r>
                    </a:p>
                  </a:txBody>
                  <a:tcPr marL="56658" marR="56658" marT="28329" marB="28329">
                    <a:lnL>
                      <a:noFill/>
                    </a:lnL>
                    <a:lnR>
                      <a:noFill/>
                    </a:lnR>
                    <a:lnT>
                      <a:noFill/>
                    </a:lnT>
                    <a:lnB>
                      <a:noFill/>
                    </a:lnB>
                  </a:tcPr>
                </a:tc>
                <a:tc>
                  <a:txBody>
                    <a:bodyPr/>
                    <a:lstStyle/>
                    <a:p>
                      <a:pPr algn="l" fontAlgn="t"/>
                      <a:r>
                        <a:rPr lang="es-CO" sz="1100">
                          <a:effectLst/>
                        </a:rPr>
                        <a:t>Cualquier expresión DAX que devuelve una tabla de datos.</a:t>
                      </a:r>
                    </a:p>
                  </a:txBody>
                  <a:tcPr marL="56658" marR="56658" marT="28329" marB="28329">
                    <a:lnL>
                      <a:noFill/>
                    </a:lnL>
                    <a:lnR>
                      <a:noFill/>
                    </a:lnR>
                    <a:lnT>
                      <a:noFill/>
                    </a:lnT>
                    <a:lnB>
                      <a:noFill/>
                    </a:lnB>
                  </a:tcPr>
                </a:tc>
                <a:extLst>
                  <a:ext uri="{0D108BD9-81ED-4DB2-BD59-A6C34878D82A}">
                    <a16:rowId xmlns:a16="http://schemas.microsoft.com/office/drawing/2014/main" val="3333444838"/>
                  </a:ext>
                </a:extLst>
              </a:tr>
              <a:tr h="1416452">
                <a:tc>
                  <a:txBody>
                    <a:bodyPr/>
                    <a:lstStyle/>
                    <a:p>
                      <a:pPr algn="l" fontAlgn="t"/>
                      <a:r>
                        <a:rPr lang="es-CO" sz="1100">
                          <a:effectLst/>
                        </a:rPr>
                        <a:t>groupBy_ColumnName</a:t>
                      </a:r>
                    </a:p>
                  </a:txBody>
                  <a:tcPr marL="56658" marR="56658" marT="28329" marB="28329">
                    <a:lnL>
                      <a:noFill/>
                    </a:lnL>
                    <a:lnR>
                      <a:noFill/>
                    </a:lnR>
                    <a:lnT>
                      <a:noFill/>
                    </a:lnT>
                    <a:lnB>
                      <a:noFill/>
                    </a:lnB>
                  </a:tcPr>
                </a:tc>
                <a:tc>
                  <a:txBody>
                    <a:bodyPr/>
                    <a:lstStyle/>
                    <a:p>
                      <a:pPr algn="l" fontAlgn="t"/>
                      <a:r>
                        <a:rPr lang="es-CO" sz="1100" dirty="0">
                          <a:effectLst/>
                        </a:rPr>
                        <a:t>(Opcional) Nombre completo de una columna existente usada para crear grupos de resumen basados en los valores que incluye. Este parámetro no puede ser una expresión.</a:t>
                      </a:r>
                    </a:p>
                  </a:txBody>
                  <a:tcPr marL="56658" marR="56658" marT="28329" marB="28329">
                    <a:lnL>
                      <a:noFill/>
                    </a:lnL>
                    <a:lnR>
                      <a:noFill/>
                    </a:lnR>
                    <a:lnT>
                      <a:noFill/>
                    </a:lnT>
                    <a:lnB>
                      <a:noFill/>
                    </a:lnB>
                  </a:tcPr>
                </a:tc>
                <a:extLst>
                  <a:ext uri="{0D108BD9-81ED-4DB2-BD59-A6C34878D82A}">
                    <a16:rowId xmlns:a16="http://schemas.microsoft.com/office/drawing/2014/main" val="1090499299"/>
                  </a:ext>
                </a:extLst>
              </a:tr>
              <a:tr h="736555">
                <a:tc>
                  <a:txBody>
                    <a:bodyPr/>
                    <a:lstStyle/>
                    <a:p>
                      <a:pPr algn="l" fontAlgn="t"/>
                      <a:r>
                        <a:rPr lang="es-CO" sz="1100">
                          <a:effectLst/>
                        </a:rPr>
                        <a:t>name</a:t>
                      </a:r>
                    </a:p>
                  </a:txBody>
                  <a:tcPr marL="56658" marR="56658" marT="28329" marB="28329">
                    <a:lnL>
                      <a:noFill/>
                    </a:lnL>
                    <a:lnR>
                      <a:noFill/>
                    </a:lnR>
                    <a:lnT>
                      <a:noFill/>
                    </a:lnT>
                    <a:lnB>
                      <a:noFill/>
                    </a:lnB>
                  </a:tcPr>
                </a:tc>
                <a:tc>
                  <a:txBody>
                    <a:bodyPr/>
                    <a:lstStyle/>
                    <a:p>
                      <a:pPr algn="l" fontAlgn="t"/>
                      <a:r>
                        <a:rPr lang="es-CO" sz="1100">
                          <a:effectLst/>
                        </a:rPr>
                        <a:t>Nombre dado a una columna de total o de resumen, entre comillas dobles.</a:t>
                      </a:r>
                    </a:p>
                  </a:txBody>
                  <a:tcPr marL="56658" marR="56658" marT="28329" marB="28329">
                    <a:lnL>
                      <a:noFill/>
                    </a:lnL>
                    <a:lnR>
                      <a:noFill/>
                    </a:lnR>
                    <a:lnT>
                      <a:noFill/>
                    </a:lnT>
                    <a:lnB>
                      <a:noFill/>
                    </a:lnB>
                  </a:tcPr>
                </a:tc>
                <a:extLst>
                  <a:ext uri="{0D108BD9-81ED-4DB2-BD59-A6C34878D82A}">
                    <a16:rowId xmlns:a16="http://schemas.microsoft.com/office/drawing/2014/main" val="1544255346"/>
                  </a:ext>
                </a:extLst>
              </a:tr>
              <a:tr h="1076504">
                <a:tc>
                  <a:txBody>
                    <a:bodyPr/>
                    <a:lstStyle/>
                    <a:p>
                      <a:pPr algn="l" fontAlgn="t"/>
                      <a:r>
                        <a:rPr lang="es-CO" sz="1100">
                          <a:effectLst/>
                        </a:rPr>
                        <a:t>expression</a:t>
                      </a:r>
                    </a:p>
                  </a:txBody>
                  <a:tcPr marL="56658" marR="56658" marT="28329" marB="28329">
                    <a:lnL>
                      <a:noFill/>
                    </a:lnL>
                    <a:lnR>
                      <a:noFill/>
                    </a:lnR>
                    <a:lnT>
                      <a:noFill/>
                    </a:lnT>
                    <a:lnB>
                      <a:noFill/>
                    </a:lnB>
                  </a:tcPr>
                </a:tc>
                <a:tc>
                  <a:txBody>
                    <a:bodyPr/>
                    <a:lstStyle/>
                    <a:p>
                      <a:pPr algn="l" fontAlgn="t"/>
                      <a:r>
                        <a:rPr lang="es-CO" sz="1100" dirty="0">
                          <a:effectLst/>
                        </a:rPr>
                        <a:t>Cualquier expresión DAX que devuelve un único valor escalar, donde la expresión se va a evaluar varias veces (para cada fila o contexto).</a:t>
                      </a:r>
                    </a:p>
                  </a:txBody>
                  <a:tcPr marL="56658" marR="56658" marT="28329" marB="28329">
                    <a:lnL>
                      <a:noFill/>
                    </a:lnL>
                    <a:lnR>
                      <a:noFill/>
                    </a:lnR>
                    <a:lnT>
                      <a:noFill/>
                    </a:lnT>
                    <a:lnB>
                      <a:noFill/>
                    </a:lnB>
                  </a:tcPr>
                </a:tc>
                <a:extLst>
                  <a:ext uri="{0D108BD9-81ED-4DB2-BD59-A6C34878D82A}">
                    <a16:rowId xmlns:a16="http://schemas.microsoft.com/office/drawing/2014/main" val="3955460706"/>
                  </a:ext>
                </a:extLst>
              </a:tr>
            </a:tbl>
          </a:graphicData>
        </a:graphic>
      </p:graphicFrame>
      <p:sp>
        <p:nvSpPr>
          <p:cNvPr id="5" name="Rectangle 1">
            <a:hlinkClick r:id="rId2"/>
            <a:extLst>
              <a:ext uri="{FF2B5EF4-FFF2-40B4-BE49-F238E27FC236}">
                <a16:creationId xmlns:a16="http://schemas.microsoft.com/office/drawing/2014/main" id="{7550896C-0872-A62F-FDD9-2EF03A544697}"/>
              </a:ext>
            </a:extLst>
          </p:cNvPr>
          <p:cNvSpPr>
            <a:spLocks noChangeArrowheads="1"/>
          </p:cNvSpPr>
          <p:nvPr/>
        </p:nvSpPr>
        <p:spPr bwMode="auto">
          <a:xfrm>
            <a:off x="4540250" y="1846263"/>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5660"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1" i="0" u="none" strike="noStrike" cap="none" normalizeH="0" baseline="0">
                <a:ln>
                  <a:noFill/>
                </a:ln>
                <a:solidFill>
                  <a:srgbClr val="161616"/>
                </a:solidFill>
                <a:effectLst/>
                <a:latin typeface="Segoe UI" panose="020B0502040204020203" pitchFamily="34" charset="0"/>
                <a:cs typeface="Segoe UI" panose="020B0502040204020203" pitchFamily="34" charset="0"/>
              </a:rPr>
              <a:t>Valor devuelto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01927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8F3034-99D2-DC19-CEC6-FBAF97B1CC47}"/>
              </a:ext>
            </a:extLst>
          </p:cNvPr>
          <p:cNvSpPr>
            <a:spLocks noGrp="1"/>
          </p:cNvSpPr>
          <p:nvPr>
            <p:ph type="title"/>
          </p:nvPr>
        </p:nvSpPr>
        <p:spPr/>
        <p:txBody>
          <a:bodyPr/>
          <a:lstStyle/>
          <a:p>
            <a:r>
              <a:rPr lang="es-CO" dirty="0"/>
              <a:t>Top N y Parámetros</a:t>
            </a:r>
          </a:p>
        </p:txBody>
      </p:sp>
      <p:sp>
        <p:nvSpPr>
          <p:cNvPr id="3" name="Marcador de contenido 2">
            <a:extLst>
              <a:ext uri="{FF2B5EF4-FFF2-40B4-BE49-F238E27FC236}">
                <a16:creationId xmlns:a16="http://schemas.microsoft.com/office/drawing/2014/main" id="{0882A33A-D8F3-F417-4AB9-E36E76AD29C1}"/>
              </a:ext>
            </a:extLst>
          </p:cNvPr>
          <p:cNvSpPr>
            <a:spLocks noGrp="1"/>
          </p:cNvSpPr>
          <p:nvPr>
            <p:ph idx="1"/>
          </p:nvPr>
        </p:nvSpPr>
        <p:spPr>
          <a:xfrm>
            <a:off x="1097280" y="1845734"/>
            <a:ext cx="8255832" cy="4023360"/>
          </a:xfrm>
        </p:spPr>
        <p:txBody>
          <a:bodyPr/>
          <a:lstStyle/>
          <a:p>
            <a:r>
              <a:rPr lang="es-CO" b="0" i="0" dirty="0">
                <a:solidFill>
                  <a:srgbClr val="161616"/>
                </a:solidFill>
                <a:effectLst/>
                <a:latin typeface="Segoe UI" panose="020B0502040204020203" pitchFamily="34" charset="0"/>
              </a:rPr>
              <a:t>Devuelve las N filas superiores de la tabla especificada.</a:t>
            </a:r>
          </a:p>
          <a:p>
            <a:endParaRPr lang="es-CO" dirty="0">
              <a:solidFill>
                <a:srgbClr val="161616"/>
              </a:solidFill>
              <a:latin typeface="Segoe UI" panose="020B0502040204020203" pitchFamily="34" charset="0"/>
            </a:endParaRPr>
          </a:p>
          <a:p>
            <a:r>
              <a:rPr lang="en-US" dirty="0"/>
              <a:t>TOPN(&lt;</a:t>
            </a:r>
            <a:r>
              <a:rPr lang="en-US" dirty="0" err="1"/>
              <a:t>N_Value</a:t>
            </a:r>
            <a:r>
              <a:rPr lang="en-US" dirty="0"/>
              <a:t>&gt;, &lt;Table&gt;, &lt;</a:t>
            </a:r>
            <a:r>
              <a:rPr lang="en-US" dirty="0" err="1"/>
              <a:t>OrderBy_Expression</a:t>
            </a:r>
            <a:r>
              <a:rPr lang="en-US" dirty="0"/>
              <a:t>&gt;, [&lt;Order&gt;[, &lt;</a:t>
            </a:r>
            <a:r>
              <a:rPr lang="en-US" dirty="0" err="1"/>
              <a:t>OrderBy_Expression</a:t>
            </a:r>
            <a:r>
              <a:rPr lang="en-US" dirty="0"/>
              <a:t>&gt;, [&lt;Order&gt;]]…])</a:t>
            </a:r>
            <a:endParaRPr lang="es-CO" dirty="0">
              <a:solidFill>
                <a:srgbClr val="161616"/>
              </a:solidFill>
              <a:latin typeface="Segoe UI" panose="020B0502040204020203" pitchFamily="34" charset="0"/>
            </a:endParaRPr>
          </a:p>
          <a:p>
            <a:endParaRPr lang="es-CO" dirty="0">
              <a:solidFill>
                <a:srgbClr val="161616"/>
              </a:solidFill>
              <a:latin typeface="Segoe UI" panose="020B0502040204020203" pitchFamily="34" charset="0"/>
            </a:endParaRPr>
          </a:p>
          <a:p>
            <a:endParaRPr lang="es-CO" dirty="0">
              <a:solidFill>
                <a:srgbClr val="161616"/>
              </a:solidFill>
              <a:latin typeface="Segoe UI" panose="020B0502040204020203" pitchFamily="34" charset="0"/>
            </a:endParaRPr>
          </a:p>
          <a:p>
            <a:pPr marL="0" indent="0">
              <a:buNone/>
            </a:pPr>
            <a:r>
              <a:rPr lang="es-CO" b="0" dirty="0">
                <a:solidFill>
                  <a:srgbClr val="000000"/>
                </a:solidFill>
                <a:effectLst/>
                <a:latin typeface="Consolas" panose="020B0609020204030204" pitchFamily="49" charset="0"/>
              </a:rPr>
              <a:t>Tabla N = </a:t>
            </a:r>
            <a:r>
              <a:rPr lang="es-CO" b="0" dirty="0">
                <a:solidFill>
                  <a:srgbClr val="3165BB"/>
                </a:solidFill>
                <a:effectLst/>
                <a:latin typeface="Consolas" panose="020B0609020204030204" pitchFamily="49" charset="0"/>
              </a:rPr>
              <a:t>TOPN</a:t>
            </a:r>
            <a:r>
              <a:rPr lang="es-CO" b="0" dirty="0">
                <a:solidFill>
                  <a:srgbClr val="000000"/>
                </a:solidFill>
                <a:effectLst/>
                <a:latin typeface="Consolas" panose="020B0609020204030204" pitchFamily="49" charset="0"/>
              </a:rPr>
              <a:t>(</a:t>
            </a:r>
            <a:r>
              <a:rPr lang="es-CO" b="0" dirty="0">
                <a:solidFill>
                  <a:srgbClr val="098658"/>
                </a:solidFill>
                <a:effectLst/>
                <a:latin typeface="Consolas" panose="020B0609020204030204" pitchFamily="49" charset="0"/>
              </a:rPr>
              <a:t>5</a:t>
            </a:r>
            <a:r>
              <a:rPr lang="es-CO" b="0" dirty="0">
                <a:solidFill>
                  <a:srgbClr val="000000"/>
                </a:solidFill>
                <a:effectLst/>
                <a:latin typeface="Consolas" panose="020B0609020204030204" pitchFamily="49" charset="0"/>
              </a:rPr>
              <a:t>,</a:t>
            </a:r>
            <a:r>
              <a:rPr lang="es-CO" b="0" dirty="0">
                <a:solidFill>
                  <a:srgbClr val="001080"/>
                </a:solidFill>
                <a:effectLst/>
                <a:latin typeface="Consolas" panose="020B0609020204030204" pitchFamily="49" charset="0"/>
              </a:rPr>
              <a:t>ventasresumen</a:t>
            </a:r>
            <a:r>
              <a:rPr lang="es-CO" b="0" dirty="0">
                <a:solidFill>
                  <a:srgbClr val="000000"/>
                </a:solidFill>
                <a:effectLst/>
                <a:latin typeface="Consolas" panose="020B0609020204030204" pitchFamily="49" charset="0"/>
              </a:rPr>
              <a:t>,</a:t>
            </a:r>
            <a:r>
              <a:rPr lang="es-CO" b="0" dirty="0">
                <a:solidFill>
                  <a:srgbClr val="001080"/>
                </a:solidFill>
                <a:effectLst/>
                <a:latin typeface="Consolas" panose="020B0609020204030204" pitchFamily="49" charset="0"/>
              </a:rPr>
              <a:t>ventasresumen[Ventas]</a:t>
            </a:r>
            <a:r>
              <a:rPr lang="es-CO" b="0" dirty="0">
                <a:solidFill>
                  <a:srgbClr val="000000"/>
                </a:solidFill>
                <a:effectLst/>
                <a:latin typeface="Consolas" panose="020B0609020204030204" pitchFamily="49" charset="0"/>
              </a:rPr>
              <a:t>,</a:t>
            </a:r>
            <a:r>
              <a:rPr lang="es-CO" b="0" dirty="0">
                <a:solidFill>
                  <a:srgbClr val="0000FF"/>
                </a:solidFill>
                <a:effectLst/>
                <a:latin typeface="Consolas" panose="020B0609020204030204" pitchFamily="49" charset="0"/>
              </a:rPr>
              <a:t>DESC</a:t>
            </a:r>
            <a:r>
              <a:rPr lang="es-CO" b="0" dirty="0">
                <a:solidFill>
                  <a:srgbClr val="000000"/>
                </a:solidFill>
                <a:effectLst/>
                <a:latin typeface="Consolas" panose="020B0609020204030204" pitchFamily="49" charset="0"/>
              </a:rPr>
              <a:t>)</a:t>
            </a:r>
          </a:p>
          <a:p>
            <a:pPr marL="0" indent="0">
              <a:buNone/>
            </a:pPr>
            <a:endParaRPr lang="es-CO" dirty="0">
              <a:solidFill>
                <a:srgbClr val="161616"/>
              </a:solidFill>
              <a:latin typeface="Segoe UI" panose="020B0502040204020203" pitchFamily="34" charset="0"/>
            </a:endParaRPr>
          </a:p>
          <a:p>
            <a:endParaRPr lang="es-CO" dirty="0"/>
          </a:p>
        </p:txBody>
      </p:sp>
      <p:graphicFrame>
        <p:nvGraphicFramePr>
          <p:cNvPr id="4" name="Tabla 3">
            <a:extLst>
              <a:ext uri="{FF2B5EF4-FFF2-40B4-BE49-F238E27FC236}">
                <a16:creationId xmlns:a16="http://schemas.microsoft.com/office/drawing/2014/main" id="{B411A36A-A086-3FD4-FEAB-C6066E6EF6EA}"/>
              </a:ext>
            </a:extLst>
          </p:cNvPr>
          <p:cNvGraphicFramePr>
            <a:graphicFrameLocks noGrp="1"/>
          </p:cNvGraphicFramePr>
          <p:nvPr>
            <p:extLst>
              <p:ext uri="{D42A27DB-BD31-4B8C-83A1-F6EECF244321}">
                <p14:modId xmlns:p14="http://schemas.microsoft.com/office/powerpoint/2010/main" val="820491012"/>
              </p:ext>
            </p:extLst>
          </p:nvPr>
        </p:nvGraphicFramePr>
        <p:xfrm>
          <a:off x="9414072" y="1387990"/>
          <a:ext cx="1680648" cy="4082020"/>
        </p:xfrm>
        <a:graphic>
          <a:graphicData uri="http://schemas.openxmlformats.org/drawingml/2006/table">
            <a:tbl>
              <a:tblPr/>
              <a:tblGrid>
                <a:gridCol w="840324">
                  <a:extLst>
                    <a:ext uri="{9D8B030D-6E8A-4147-A177-3AD203B41FA5}">
                      <a16:colId xmlns:a16="http://schemas.microsoft.com/office/drawing/2014/main" val="1723204361"/>
                    </a:ext>
                  </a:extLst>
                </a:gridCol>
                <a:gridCol w="840324">
                  <a:extLst>
                    <a:ext uri="{9D8B030D-6E8A-4147-A177-3AD203B41FA5}">
                      <a16:colId xmlns:a16="http://schemas.microsoft.com/office/drawing/2014/main" val="2406731154"/>
                    </a:ext>
                  </a:extLst>
                </a:gridCol>
              </a:tblGrid>
              <a:tr h="120081">
                <a:tc>
                  <a:txBody>
                    <a:bodyPr/>
                    <a:lstStyle/>
                    <a:p>
                      <a:pPr algn="l" fontAlgn="t"/>
                      <a:r>
                        <a:rPr lang="es-CO" sz="600">
                          <a:effectLst/>
                        </a:rPr>
                        <a:t>Parámetro</a:t>
                      </a:r>
                    </a:p>
                  </a:txBody>
                  <a:tcPr marL="30020" marR="30020" marT="15010" marB="15010">
                    <a:lnL>
                      <a:noFill/>
                    </a:lnL>
                    <a:lnR>
                      <a:noFill/>
                    </a:lnR>
                    <a:lnT>
                      <a:noFill/>
                    </a:lnT>
                    <a:lnB>
                      <a:noFill/>
                    </a:lnB>
                    <a:solidFill>
                      <a:srgbClr val="FFFFFF"/>
                    </a:solidFill>
                  </a:tcPr>
                </a:tc>
                <a:tc>
                  <a:txBody>
                    <a:bodyPr/>
                    <a:lstStyle/>
                    <a:p>
                      <a:pPr algn="l" fontAlgn="t"/>
                      <a:r>
                        <a:rPr lang="es-CO" sz="600">
                          <a:effectLst/>
                        </a:rPr>
                        <a:t>Definición</a:t>
                      </a:r>
                    </a:p>
                  </a:txBody>
                  <a:tcPr marL="30020" marR="30020" marT="15010" marB="15010">
                    <a:lnL>
                      <a:noFill/>
                    </a:lnL>
                    <a:lnR>
                      <a:noFill/>
                    </a:lnR>
                    <a:lnT>
                      <a:noFill/>
                    </a:lnT>
                    <a:lnB>
                      <a:noFill/>
                    </a:lnB>
                    <a:solidFill>
                      <a:srgbClr val="FFFFFF"/>
                    </a:solidFill>
                  </a:tcPr>
                </a:tc>
                <a:extLst>
                  <a:ext uri="{0D108BD9-81ED-4DB2-BD59-A6C34878D82A}">
                    <a16:rowId xmlns:a16="http://schemas.microsoft.com/office/drawing/2014/main" val="2297090059"/>
                  </a:ext>
                </a:extLst>
              </a:tr>
              <a:tr h="1110752">
                <a:tc>
                  <a:txBody>
                    <a:bodyPr/>
                    <a:lstStyle/>
                    <a:p>
                      <a:pPr algn="l" fontAlgn="t"/>
                      <a:r>
                        <a:rPr lang="es-CO" sz="600">
                          <a:effectLst/>
                        </a:rPr>
                        <a:t>N_Value</a:t>
                      </a:r>
                    </a:p>
                  </a:txBody>
                  <a:tcPr marL="30020" marR="30020" marT="15010" marB="15010">
                    <a:lnL>
                      <a:noFill/>
                    </a:lnL>
                    <a:lnR>
                      <a:noFill/>
                    </a:lnR>
                    <a:lnT>
                      <a:noFill/>
                    </a:lnT>
                    <a:lnB>
                      <a:noFill/>
                    </a:lnB>
                    <a:solidFill>
                      <a:srgbClr val="FFFFFF"/>
                    </a:solidFill>
                  </a:tcPr>
                </a:tc>
                <a:tc>
                  <a:txBody>
                    <a:bodyPr/>
                    <a:lstStyle/>
                    <a:p>
                      <a:pPr algn="l" fontAlgn="t"/>
                      <a:r>
                        <a:rPr lang="es-CO" sz="600">
                          <a:effectLst/>
                        </a:rPr>
                        <a:t>Número de filas que se va a devolver. Cualquier expresión DAX que devuelve un valor escalar, donde la expresión se va a evaluar varias veces (para cada fila o contexto). Vea Notas para comprender mejor cuándo el número de filas devueltas podría ser mayor que </a:t>
                      </a:r>
                      <a:r>
                        <a:rPr lang="es-CO" sz="600" i="1">
                          <a:effectLst/>
                        </a:rPr>
                        <a:t>n_value</a:t>
                      </a:r>
                      <a:r>
                        <a:rPr lang="es-CO" sz="600">
                          <a:effectLst/>
                        </a:rPr>
                        <a:t>.</a:t>
                      </a:r>
                    </a:p>
                  </a:txBody>
                  <a:tcPr marL="30020" marR="30020" marT="15010" marB="15010">
                    <a:lnL>
                      <a:noFill/>
                    </a:lnL>
                    <a:lnR>
                      <a:noFill/>
                    </a:lnR>
                    <a:lnT>
                      <a:noFill/>
                    </a:lnT>
                    <a:lnB>
                      <a:noFill/>
                    </a:lnB>
                    <a:solidFill>
                      <a:srgbClr val="FFFFFF"/>
                    </a:solidFill>
                  </a:tcPr>
                </a:tc>
                <a:extLst>
                  <a:ext uri="{0D108BD9-81ED-4DB2-BD59-A6C34878D82A}">
                    <a16:rowId xmlns:a16="http://schemas.microsoft.com/office/drawing/2014/main" val="4067075654"/>
                  </a:ext>
                </a:extLst>
              </a:tr>
              <a:tr h="750508">
                <a:tc>
                  <a:txBody>
                    <a:bodyPr/>
                    <a:lstStyle/>
                    <a:p>
                      <a:pPr algn="l" fontAlgn="t"/>
                      <a:r>
                        <a:rPr lang="es-CO" sz="600">
                          <a:effectLst/>
                        </a:rPr>
                        <a:t>Tabla</a:t>
                      </a:r>
                    </a:p>
                  </a:txBody>
                  <a:tcPr marL="30020" marR="30020" marT="15010" marB="15010">
                    <a:lnL>
                      <a:noFill/>
                    </a:lnL>
                    <a:lnR>
                      <a:noFill/>
                    </a:lnR>
                    <a:lnT>
                      <a:noFill/>
                    </a:lnT>
                    <a:lnB>
                      <a:noFill/>
                    </a:lnB>
                    <a:solidFill>
                      <a:srgbClr val="FFFFFF"/>
                    </a:solidFill>
                  </a:tcPr>
                </a:tc>
                <a:tc>
                  <a:txBody>
                    <a:bodyPr/>
                    <a:lstStyle/>
                    <a:p>
                      <a:pPr algn="l" fontAlgn="t"/>
                      <a:r>
                        <a:rPr lang="es-CO" sz="600">
                          <a:effectLst/>
                        </a:rPr>
                        <a:t>Cualquier expresión DAX que devuelve una tabla de datos de donde extraer las "n" filas superiores. Vea Notas para comprender mejor cuándo se devuelve una tabla vacía.</a:t>
                      </a:r>
                    </a:p>
                  </a:txBody>
                  <a:tcPr marL="30020" marR="30020" marT="15010" marB="15010">
                    <a:lnL>
                      <a:noFill/>
                    </a:lnL>
                    <a:lnR>
                      <a:noFill/>
                    </a:lnR>
                    <a:lnT>
                      <a:noFill/>
                    </a:lnT>
                    <a:lnB>
                      <a:noFill/>
                    </a:lnB>
                    <a:solidFill>
                      <a:srgbClr val="FFFFFF"/>
                    </a:solidFill>
                  </a:tcPr>
                </a:tc>
                <a:extLst>
                  <a:ext uri="{0D108BD9-81ED-4DB2-BD59-A6C34878D82A}">
                    <a16:rowId xmlns:a16="http://schemas.microsoft.com/office/drawing/2014/main" val="2960050312"/>
                  </a:ext>
                </a:extLst>
              </a:tr>
              <a:tr h="570386">
                <a:tc>
                  <a:txBody>
                    <a:bodyPr/>
                    <a:lstStyle/>
                    <a:p>
                      <a:pPr algn="l" fontAlgn="t"/>
                      <a:r>
                        <a:rPr lang="es-CO" sz="600">
                          <a:effectLst/>
                        </a:rPr>
                        <a:t>OrderBy_Expression</a:t>
                      </a:r>
                    </a:p>
                  </a:txBody>
                  <a:tcPr marL="30020" marR="30020" marT="15010" marB="15010">
                    <a:lnL>
                      <a:noFill/>
                    </a:lnL>
                    <a:lnR>
                      <a:noFill/>
                    </a:lnR>
                    <a:lnT>
                      <a:noFill/>
                    </a:lnT>
                    <a:lnB>
                      <a:noFill/>
                    </a:lnB>
                    <a:solidFill>
                      <a:srgbClr val="FFFFFF"/>
                    </a:solidFill>
                  </a:tcPr>
                </a:tc>
                <a:tc>
                  <a:txBody>
                    <a:bodyPr/>
                    <a:lstStyle/>
                    <a:p>
                      <a:pPr algn="l" fontAlgn="t"/>
                      <a:r>
                        <a:rPr lang="es-CO" sz="600">
                          <a:effectLst/>
                        </a:rPr>
                        <a:t>(Opcional) Cualquier expresión DAX donde se use el valor de resultado para ordenar la tabla y evaluar para cada fila de </a:t>
                      </a:r>
                      <a:r>
                        <a:rPr lang="es-CO" sz="600" i="1">
                          <a:effectLst/>
                        </a:rPr>
                        <a:t>tabla</a:t>
                      </a:r>
                      <a:r>
                        <a:rPr lang="es-CO" sz="600">
                          <a:effectLst/>
                        </a:rPr>
                        <a:t>.</a:t>
                      </a:r>
                    </a:p>
                  </a:txBody>
                  <a:tcPr marL="30020" marR="30020" marT="15010" marB="15010">
                    <a:lnL>
                      <a:noFill/>
                    </a:lnL>
                    <a:lnR>
                      <a:noFill/>
                    </a:lnR>
                    <a:lnT>
                      <a:noFill/>
                    </a:lnT>
                    <a:lnB>
                      <a:noFill/>
                    </a:lnB>
                    <a:solidFill>
                      <a:srgbClr val="FFFFFF"/>
                    </a:solidFill>
                  </a:tcPr>
                </a:tc>
                <a:extLst>
                  <a:ext uri="{0D108BD9-81ED-4DB2-BD59-A6C34878D82A}">
                    <a16:rowId xmlns:a16="http://schemas.microsoft.com/office/drawing/2014/main" val="1952276712"/>
                  </a:ext>
                </a:extLst>
              </a:tr>
              <a:tr h="1470996">
                <a:tc>
                  <a:txBody>
                    <a:bodyPr/>
                    <a:lstStyle/>
                    <a:p>
                      <a:pPr algn="l" fontAlgn="t"/>
                      <a:r>
                        <a:rPr lang="es-CO" sz="600">
                          <a:effectLst/>
                        </a:rPr>
                        <a:t>Orden</a:t>
                      </a:r>
                    </a:p>
                  </a:txBody>
                  <a:tcPr marL="30020" marR="30020" marT="15010" marB="15010">
                    <a:lnL>
                      <a:noFill/>
                    </a:lnL>
                    <a:lnR>
                      <a:noFill/>
                    </a:lnR>
                    <a:lnT>
                      <a:noFill/>
                    </a:lnT>
                    <a:lnB>
                      <a:noFill/>
                    </a:lnB>
                    <a:solidFill>
                      <a:srgbClr val="FFFFFF"/>
                    </a:solidFill>
                  </a:tcPr>
                </a:tc>
                <a:tc>
                  <a:txBody>
                    <a:bodyPr/>
                    <a:lstStyle/>
                    <a:p>
                      <a:pPr algn="l" fontAlgn="t"/>
                      <a:r>
                        <a:rPr lang="es-CO" sz="600" dirty="0">
                          <a:effectLst/>
                        </a:rPr>
                        <a:t>(Opcional) Valor que especifica cómo ordenar valores </a:t>
                      </a:r>
                      <a:r>
                        <a:rPr lang="es-CO" sz="600" i="1" dirty="0" err="1">
                          <a:effectLst/>
                        </a:rPr>
                        <a:t>OrderBy_Expression</a:t>
                      </a:r>
                      <a:r>
                        <a:rPr lang="es-CO" sz="600" dirty="0">
                          <a:effectLst/>
                        </a:rPr>
                        <a:t>:</a:t>
                      </a:r>
                      <a:br>
                        <a:rPr lang="es-CO" sz="600" dirty="0">
                          <a:effectLst/>
                        </a:rPr>
                      </a:br>
                      <a:br>
                        <a:rPr lang="es-CO" sz="600" dirty="0">
                          <a:effectLst/>
                        </a:rPr>
                      </a:br>
                      <a:r>
                        <a:rPr lang="es-CO" sz="600" dirty="0">
                          <a:effectLst/>
                        </a:rPr>
                        <a:t>- </a:t>
                      </a:r>
                      <a:r>
                        <a:rPr lang="es-CO" sz="600" b="1" dirty="0">
                          <a:effectLst/>
                        </a:rPr>
                        <a:t>0</a:t>
                      </a:r>
                      <a:r>
                        <a:rPr lang="es-CO" sz="600" dirty="0">
                          <a:effectLst/>
                        </a:rPr>
                        <a:t> (cero) o </a:t>
                      </a:r>
                      <a:r>
                        <a:rPr lang="es-CO" sz="600" b="1" dirty="0">
                          <a:effectLst/>
                        </a:rPr>
                        <a:t>FALSE</a:t>
                      </a:r>
                      <a:r>
                        <a:rPr lang="es-CO" sz="600" dirty="0">
                          <a:effectLst/>
                        </a:rPr>
                        <a:t>. Ordena de forma descendente los valores de </a:t>
                      </a:r>
                      <a:r>
                        <a:rPr lang="es-CO" sz="600" i="1" dirty="0" err="1">
                          <a:effectLst/>
                        </a:rPr>
                        <a:t>Order</a:t>
                      </a:r>
                      <a:r>
                        <a:rPr lang="es-CO" sz="600" dirty="0">
                          <a:effectLst/>
                        </a:rPr>
                        <a:t>. Es el valor predeterminado si se omite el parámetro </a:t>
                      </a:r>
                      <a:r>
                        <a:rPr lang="es-CO" sz="600" i="1" dirty="0" err="1">
                          <a:effectLst/>
                        </a:rPr>
                        <a:t>Order</a:t>
                      </a:r>
                      <a:r>
                        <a:rPr lang="es-CO" sz="600" dirty="0">
                          <a:effectLst/>
                        </a:rPr>
                        <a:t>.</a:t>
                      </a:r>
                      <a:br>
                        <a:rPr lang="es-CO" sz="600" dirty="0">
                          <a:effectLst/>
                        </a:rPr>
                      </a:br>
                      <a:br>
                        <a:rPr lang="es-CO" sz="600" dirty="0">
                          <a:effectLst/>
                        </a:rPr>
                      </a:br>
                      <a:r>
                        <a:rPr lang="es-CO" sz="600" dirty="0">
                          <a:effectLst/>
                        </a:rPr>
                        <a:t>- </a:t>
                      </a:r>
                      <a:r>
                        <a:rPr lang="es-CO" sz="600" b="1" dirty="0">
                          <a:effectLst/>
                        </a:rPr>
                        <a:t>1</a:t>
                      </a:r>
                      <a:r>
                        <a:rPr lang="es-CO" sz="600" dirty="0">
                          <a:effectLst/>
                        </a:rPr>
                        <a:t> o </a:t>
                      </a:r>
                      <a:r>
                        <a:rPr lang="es-CO" sz="600" b="1" dirty="0">
                          <a:effectLst/>
                        </a:rPr>
                        <a:t>TRUE</a:t>
                      </a:r>
                      <a:r>
                        <a:rPr lang="es-CO" sz="600" dirty="0">
                          <a:effectLst/>
                        </a:rPr>
                        <a:t>. Clasifica en orden ascendente los valores de </a:t>
                      </a:r>
                      <a:r>
                        <a:rPr lang="es-CO" sz="600" i="1" dirty="0" err="1">
                          <a:effectLst/>
                        </a:rPr>
                        <a:t>OrderBy</a:t>
                      </a:r>
                      <a:r>
                        <a:rPr lang="es-CO" sz="600" dirty="0">
                          <a:effectLst/>
                        </a:rPr>
                        <a:t>.</a:t>
                      </a:r>
                    </a:p>
                  </a:txBody>
                  <a:tcPr marL="30020" marR="30020" marT="15010" marB="15010">
                    <a:lnL>
                      <a:noFill/>
                    </a:lnL>
                    <a:lnR>
                      <a:noFill/>
                    </a:lnR>
                    <a:lnT>
                      <a:noFill/>
                    </a:lnT>
                    <a:lnB>
                      <a:noFill/>
                    </a:lnB>
                    <a:solidFill>
                      <a:srgbClr val="FFFFFF"/>
                    </a:solidFill>
                  </a:tcPr>
                </a:tc>
                <a:extLst>
                  <a:ext uri="{0D108BD9-81ED-4DB2-BD59-A6C34878D82A}">
                    <a16:rowId xmlns:a16="http://schemas.microsoft.com/office/drawing/2014/main" val="150395657"/>
                  </a:ext>
                </a:extLst>
              </a:tr>
            </a:tbl>
          </a:graphicData>
        </a:graphic>
      </p:graphicFrame>
    </p:spTree>
    <p:extLst>
      <p:ext uri="{BB962C8B-B14F-4D97-AF65-F5344CB8AC3E}">
        <p14:creationId xmlns:p14="http://schemas.microsoft.com/office/powerpoint/2010/main" val="31450465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2C457BC-08B7-03C4-E3E3-36C2541FB712}"/>
              </a:ext>
            </a:extLst>
          </p:cNvPr>
          <p:cNvSpPr>
            <a:spLocks noGrp="1"/>
          </p:cNvSpPr>
          <p:nvPr>
            <p:ph type="title"/>
          </p:nvPr>
        </p:nvSpPr>
        <p:spPr>
          <a:xfrm>
            <a:off x="1097280" y="257107"/>
            <a:ext cx="10058400" cy="962094"/>
          </a:xfrm>
        </p:spPr>
        <p:txBody>
          <a:bodyPr/>
          <a:lstStyle/>
          <a:p>
            <a:r>
              <a:rPr lang="es-ES" dirty="0"/>
              <a:t>Cálculos en los modelos de datos</a:t>
            </a:r>
            <a:endParaRPr lang="es-CO" dirty="0"/>
          </a:p>
        </p:txBody>
      </p:sp>
      <p:sp>
        <p:nvSpPr>
          <p:cNvPr id="5" name="Marcador de contenido 4">
            <a:extLst>
              <a:ext uri="{FF2B5EF4-FFF2-40B4-BE49-F238E27FC236}">
                <a16:creationId xmlns:a16="http://schemas.microsoft.com/office/drawing/2014/main" id="{E6E5E6E1-FDA6-3A01-FEB7-235373637F0B}"/>
              </a:ext>
            </a:extLst>
          </p:cNvPr>
          <p:cNvSpPr>
            <a:spLocks noGrp="1"/>
          </p:cNvSpPr>
          <p:nvPr>
            <p:ph idx="1"/>
          </p:nvPr>
        </p:nvSpPr>
        <p:spPr/>
        <p:txBody>
          <a:bodyPr/>
          <a:lstStyle/>
          <a:p>
            <a:pPr marL="0" indent="0" algn="l">
              <a:buNone/>
            </a:pPr>
            <a:r>
              <a:rPr lang="es-ES" b="0" i="0" dirty="0">
                <a:solidFill>
                  <a:srgbClr val="171717"/>
                </a:solidFill>
                <a:effectLst/>
                <a:latin typeface="Segoe UI" panose="020B0502040204020203" pitchFamily="34" charset="0"/>
              </a:rPr>
              <a:t>Mediante el uso de expresiones de análisis de datos (DAX), puede agregar tres tipos de cálculos al modelo de datos:</a:t>
            </a:r>
          </a:p>
          <a:p>
            <a:pPr algn="l">
              <a:buFont typeface="Arial" panose="020B0604020202020204" pitchFamily="34" charset="0"/>
              <a:buChar char="•"/>
            </a:pPr>
            <a:r>
              <a:rPr lang="es-ES" b="0" i="0" dirty="0">
                <a:solidFill>
                  <a:srgbClr val="171717"/>
                </a:solidFill>
                <a:effectLst/>
                <a:latin typeface="Segoe UI" panose="020B0502040204020203" pitchFamily="34" charset="0"/>
              </a:rPr>
              <a:t>Tablas calculadas</a:t>
            </a:r>
          </a:p>
          <a:p>
            <a:pPr algn="l">
              <a:buFont typeface="Arial" panose="020B0604020202020204" pitchFamily="34" charset="0"/>
              <a:buChar char="•"/>
            </a:pPr>
            <a:r>
              <a:rPr lang="es-ES" b="0" i="0" dirty="0">
                <a:solidFill>
                  <a:srgbClr val="171717"/>
                </a:solidFill>
                <a:effectLst/>
                <a:latin typeface="Segoe UI" panose="020B0502040204020203" pitchFamily="34" charset="0"/>
              </a:rPr>
              <a:t>Columnas calculadas</a:t>
            </a:r>
          </a:p>
          <a:p>
            <a:pPr algn="l">
              <a:buFont typeface="Arial" panose="020B0604020202020204" pitchFamily="34" charset="0"/>
              <a:buChar char="•"/>
            </a:pPr>
            <a:r>
              <a:rPr lang="es-ES" b="0" i="0" dirty="0">
                <a:solidFill>
                  <a:srgbClr val="171717"/>
                </a:solidFill>
                <a:effectLst/>
                <a:latin typeface="Segoe UI" panose="020B0502040204020203" pitchFamily="34" charset="0"/>
              </a:rPr>
              <a:t>Medidas</a:t>
            </a:r>
          </a:p>
          <a:p>
            <a:endParaRPr lang="es-CO" dirty="0"/>
          </a:p>
        </p:txBody>
      </p:sp>
    </p:spTree>
    <p:extLst>
      <p:ext uri="{BB962C8B-B14F-4D97-AF65-F5344CB8AC3E}">
        <p14:creationId xmlns:p14="http://schemas.microsoft.com/office/powerpoint/2010/main" val="3149408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925B41-E4DE-8808-A2DD-92CEEAE678A7}"/>
              </a:ext>
            </a:extLst>
          </p:cNvPr>
          <p:cNvSpPr>
            <a:spLocks noGrp="1"/>
          </p:cNvSpPr>
          <p:nvPr>
            <p:ph type="title"/>
          </p:nvPr>
        </p:nvSpPr>
        <p:spPr>
          <a:xfrm>
            <a:off x="1097280" y="257107"/>
            <a:ext cx="10058400" cy="897035"/>
          </a:xfrm>
        </p:spPr>
        <p:txBody>
          <a:bodyPr vert="horz" lIns="91440" tIns="45720" rIns="91440" bIns="45720" rtlCol="0" anchor="b">
            <a:normAutofit/>
          </a:bodyPr>
          <a:lstStyle/>
          <a:p>
            <a:r>
              <a:rPr lang="es-ES" dirty="0"/>
              <a:t>Tablas calculadas</a:t>
            </a:r>
            <a:endParaRPr lang="es-CO" dirty="0"/>
          </a:p>
        </p:txBody>
      </p:sp>
      <p:sp>
        <p:nvSpPr>
          <p:cNvPr id="3" name="Marcador de contenido 2">
            <a:extLst>
              <a:ext uri="{FF2B5EF4-FFF2-40B4-BE49-F238E27FC236}">
                <a16:creationId xmlns:a16="http://schemas.microsoft.com/office/drawing/2014/main" id="{50F49EA6-10D5-D7C6-2143-19396E1B438F}"/>
              </a:ext>
            </a:extLst>
          </p:cNvPr>
          <p:cNvSpPr>
            <a:spLocks noGrp="1"/>
          </p:cNvSpPr>
          <p:nvPr>
            <p:ph idx="1"/>
          </p:nvPr>
        </p:nvSpPr>
        <p:spPr>
          <a:xfrm>
            <a:off x="1097280" y="1417320"/>
            <a:ext cx="10058400" cy="4023360"/>
          </a:xfrm>
        </p:spPr>
        <p:txBody>
          <a:bodyPr/>
          <a:lstStyle/>
          <a:p>
            <a:pPr marL="0" indent="0" algn="l">
              <a:buNone/>
            </a:pPr>
            <a:r>
              <a:rPr lang="es-ES" b="0" i="0" dirty="0">
                <a:solidFill>
                  <a:srgbClr val="171717"/>
                </a:solidFill>
                <a:effectLst/>
                <a:latin typeface="Segoe UI" panose="020B0502040204020203" pitchFamily="34" charset="0"/>
              </a:rPr>
              <a:t>Puede escribir una fórmula de DAX para agregar una tabla calculada a un modelo. La fórmula puede duplicar o transformar los </a:t>
            </a:r>
            <a:r>
              <a:rPr lang="es-ES" b="0" i="1" dirty="0">
                <a:solidFill>
                  <a:srgbClr val="171717"/>
                </a:solidFill>
                <a:effectLst/>
                <a:latin typeface="Segoe UI" panose="020B0502040204020203" pitchFamily="34" charset="0"/>
              </a:rPr>
              <a:t>datos del modelo existente</a:t>
            </a:r>
            <a:r>
              <a:rPr lang="es-ES" b="0" i="0" dirty="0">
                <a:solidFill>
                  <a:srgbClr val="171717"/>
                </a:solidFill>
                <a:effectLst/>
                <a:latin typeface="Segoe UI" panose="020B0502040204020203" pitchFamily="34" charset="0"/>
              </a:rPr>
              <a:t>, o bien crear una serie de datos, para crear una tabla. Los datos de las tablas calculadas siempre se importan en el modelo, por lo que aumenta el tamaño de almacenamiento del modelo y puede prolongar la duración de la actualización de los datos.</a:t>
            </a:r>
          </a:p>
          <a:p>
            <a:endParaRPr lang="es-CO" dirty="0"/>
          </a:p>
        </p:txBody>
      </p:sp>
      <p:pic>
        <p:nvPicPr>
          <p:cNvPr id="5" name="Imagen 4">
            <a:extLst>
              <a:ext uri="{FF2B5EF4-FFF2-40B4-BE49-F238E27FC236}">
                <a16:creationId xmlns:a16="http://schemas.microsoft.com/office/drawing/2014/main" id="{85F4B90C-84CF-D775-A0AE-58D0B1E3A48B}"/>
              </a:ext>
            </a:extLst>
          </p:cNvPr>
          <p:cNvPicPr>
            <a:picLocks noChangeAspect="1"/>
          </p:cNvPicPr>
          <p:nvPr/>
        </p:nvPicPr>
        <p:blipFill>
          <a:blip r:embed="rId2"/>
          <a:stretch>
            <a:fillRect/>
          </a:stretch>
        </p:blipFill>
        <p:spPr>
          <a:xfrm>
            <a:off x="3341178" y="3190258"/>
            <a:ext cx="3432933" cy="2906602"/>
          </a:xfrm>
          <a:prstGeom prst="rect">
            <a:avLst/>
          </a:prstGeom>
        </p:spPr>
      </p:pic>
    </p:spTree>
    <p:extLst>
      <p:ext uri="{BB962C8B-B14F-4D97-AF65-F5344CB8AC3E}">
        <p14:creationId xmlns:p14="http://schemas.microsoft.com/office/powerpoint/2010/main" val="7575511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7A1059-6DD3-B044-FE17-79D2DFF29073}"/>
              </a:ext>
            </a:extLst>
          </p:cNvPr>
          <p:cNvSpPr>
            <a:spLocks noGrp="1"/>
          </p:cNvSpPr>
          <p:nvPr>
            <p:ph type="title"/>
          </p:nvPr>
        </p:nvSpPr>
        <p:spPr>
          <a:xfrm>
            <a:off x="1097280" y="257107"/>
            <a:ext cx="10058400" cy="935590"/>
          </a:xfrm>
        </p:spPr>
        <p:txBody>
          <a:bodyPr/>
          <a:lstStyle/>
          <a:p>
            <a:r>
              <a:rPr lang="es-CO"/>
              <a:t>Requisito de tabla de fechas</a:t>
            </a:r>
            <a:endParaRPr lang="es-CO" dirty="0"/>
          </a:p>
        </p:txBody>
      </p:sp>
      <p:sp>
        <p:nvSpPr>
          <p:cNvPr id="3" name="Marcador de contenido 2">
            <a:extLst>
              <a:ext uri="{FF2B5EF4-FFF2-40B4-BE49-F238E27FC236}">
                <a16:creationId xmlns:a16="http://schemas.microsoft.com/office/drawing/2014/main" id="{3E4A11F1-97B1-469F-749E-6903C8EC24E9}"/>
              </a:ext>
            </a:extLst>
          </p:cNvPr>
          <p:cNvSpPr>
            <a:spLocks noGrp="1"/>
          </p:cNvSpPr>
          <p:nvPr>
            <p:ph idx="1"/>
          </p:nvPr>
        </p:nvSpPr>
        <p:spPr/>
        <p:txBody>
          <a:bodyPr>
            <a:normAutofit fontScale="92500" lnSpcReduction="10000"/>
          </a:bodyPr>
          <a:lstStyle/>
          <a:p>
            <a:pPr algn="l"/>
            <a:r>
              <a:rPr lang="es-CO" b="0" i="0" dirty="0">
                <a:solidFill>
                  <a:srgbClr val="161616"/>
                </a:solidFill>
                <a:effectLst/>
                <a:latin typeface="Segoe UI" panose="020B0502040204020203" pitchFamily="34" charset="0"/>
              </a:rPr>
              <a:t>Para trabajar con las funciones de inteligencia de tiempo de DAX, debe cumplir el requisito previo de modelo de tener al menos una </a:t>
            </a:r>
            <a:r>
              <a:rPr lang="es-CO" b="0" i="1" dirty="0">
                <a:solidFill>
                  <a:srgbClr val="161616"/>
                </a:solidFill>
                <a:effectLst/>
                <a:latin typeface="Segoe UI" panose="020B0502040204020203" pitchFamily="34" charset="0"/>
              </a:rPr>
              <a:t>tabla de fechas</a:t>
            </a:r>
            <a:r>
              <a:rPr lang="es-CO" b="0" i="0" dirty="0">
                <a:solidFill>
                  <a:srgbClr val="161616"/>
                </a:solidFill>
                <a:effectLst/>
                <a:latin typeface="Segoe UI" panose="020B0502040204020203" pitchFamily="34" charset="0"/>
              </a:rPr>
              <a:t> en el modelo. Una tabla de fechas es una tabla que cumple los requisitos siguientes:</a:t>
            </a:r>
          </a:p>
          <a:p>
            <a:pPr algn="l">
              <a:buFont typeface="Arial" panose="020B0604020202020204" pitchFamily="34" charset="0"/>
              <a:buChar char="•"/>
            </a:pPr>
            <a:r>
              <a:rPr lang="es-CO" b="0" i="0" dirty="0">
                <a:solidFill>
                  <a:srgbClr val="161616"/>
                </a:solidFill>
                <a:effectLst/>
                <a:latin typeface="Segoe UI" panose="020B0502040204020203" pitchFamily="34" charset="0"/>
              </a:rPr>
              <a:t>Debe tener una columna de tipo de datos Fecha (o fecha y hora), conocida como la </a:t>
            </a:r>
            <a:r>
              <a:rPr lang="es-CO" b="0" i="1" dirty="0">
                <a:solidFill>
                  <a:srgbClr val="161616"/>
                </a:solidFill>
                <a:effectLst/>
                <a:latin typeface="Segoe UI" panose="020B0502040204020203" pitchFamily="34" charset="0"/>
              </a:rPr>
              <a:t>columna de fecha</a:t>
            </a:r>
            <a:r>
              <a:rPr lang="es-CO" b="0" i="0" dirty="0">
                <a:solidFill>
                  <a:srgbClr val="161616"/>
                </a:solidFill>
                <a:effectLst/>
                <a:latin typeface="Segoe UI" panose="020B0502040204020203" pitchFamily="34" charset="0"/>
              </a:rPr>
              <a:t>.</a:t>
            </a:r>
          </a:p>
          <a:p>
            <a:pPr algn="l">
              <a:buFont typeface="Arial" panose="020B0604020202020204" pitchFamily="34" charset="0"/>
              <a:buChar char="•"/>
            </a:pPr>
            <a:r>
              <a:rPr lang="es-CO" b="0" i="0" dirty="0">
                <a:solidFill>
                  <a:srgbClr val="161616"/>
                </a:solidFill>
                <a:effectLst/>
                <a:latin typeface="Segoe UI" panose="020B0502040204020203" pitchFamily="34" charset="0"/>
              </a:rPr>
              <a:t>La columna de fecha debe contener valores únicos.</a:t>
            </a:r>
          </a:p>
          <a:p>
            <a:pPr algn="l">
              <a:buFont typeface="Arial" panose="020B0604020202020204" pitchFamily="34" charset="0"/>
              <a:buChar char="•"/>
            </a:pPr>
            <a:r>
              <a:rPr lang="es-CO" b="0" i="0" dirty="0">
                <a:solidFill>
                  <a:srgbClr val="161616"/>
                </a:solidFill>
                <a:effectLst/>
                <a:latin typeface="Segoe UI" panose="020B0502040204020203" pitchFamily="34" charset="0"/>
              </a:rPr>
              <a:t>La columna de fecha no debe contener ESPACIOS EN BLANCO.</a:t>
            </a:r>
          </a:p>
          <a:p>
            <a:pPr algn="l">
              <a:buFont typeface="Arial" panose="020B0604020202020204" pitchFamily="34" charset="0"/>
              <a:buChar char="•"/>
            </a:pPr>
            <a:r>
              <a:rPr lang="es-CO" b="0" i="0" dirty="0">
                <a:solidFill>
                  <a:srgbClr val="161616"/>
                </a:solidFill>
                <a:effectLst/>
                <a:latin typeface="Segoe UI" panose="020B0502040204020203" pitchFamily="34" charset="0"/>
              </a:rPr>
              <a:t>En la columna de fecha no debe faltar ninguna fecha.</a:t>
            </a:r>
          </a:p>
          <a:p>
            <a:pPr algn="l">
              <a:buFont typeface="Arial" panose="020B0604020202020204" pitchFamily="34" charset="0"/>
              <a:buChar char="•"/>
            </a:pPr>
            <a:r>
              <a:rPr lang="es-CO" b="0" i="0" dirty="0">
                <a:solidFill>
                  <a:srgbClr val="161616"/>
                </a:solidFill>
                <a:effectLst/>
                <a:latin typeface="Segoe UI" panose="020B0502040204020203" pitchFamily="34" charset="0"/>
              </a:rPr>
              <a:t>La columna de fecha debe abarcar años completos. Un año no es necesariamente un año natural (de enero a diciembre).</a:t>
            </a:r>
          </a:p>
          <a:p>
            <a:pPr algn="l">
              <a:buFont typeface="Arial" panose="020B0604020202020204" pitchFamily="34" charset="0"/>
              <a:buChar char="•"/>
            </a:pPr>
            <a:r>
              <a:rPr lang="es-CO" b="0" i="0" dirty="0">
                <a:solidFill>
                  <a:srgbClr val="161616"/>
                </a:solidFill>
                <a:effectLst/>
                <a:latin typeface="Segoe UI" panose="020B0502040204020203" pitchFamily="34" charset="0"/>
              </a:rPr>
              <a:t>La columna de fecha se debe indicar como tabla de fecha.</a:t>
            </a:r>
          </a:p>
          <a:p>
            <a:endParaRPr lang="es-CO" dirty="0"/>
          </a:p>
        </p:txBody>
      </p:sp>
    </p:spTree>
    <p:extLst>
      <p:ext uri="{BB962C8B-B14F-4D97-AF65-F5344CB8AC3E}">
        <p14:creationId xmlns:p14="http://schemas.microsoft.com/office/powerpoint/2010/main" val="12098386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6A8EE6-D66C-E3B9-3D13-BF040FFD3CFA}"/>
              </a:ext>
            </a:extLst>
          </p:cNvPr>
          <p:cNvSpPr>
            <a:spLocks noGrp="1"/>
          </p:cNvSpPr>
          <p:nvPr>
            <p:ph type="title"/>
          </p:nvPr>
        </p:nvSpPr>
        <p:spPr/>
        <p:txBody>
          <a:bodyPr/>
          <a:lstStyle/>
          <a:p>
            <a:r>
              <a:rPr lang="es-ES" dirty="0"/>
              <a:t>Tablas de fechas</a:t>
            </a:r>
            <a:br>
              <a:rPr lang="es-ES" b="1" i="0" dirty="0">
                <a:solidFill>
                  <a:srgbClr val="171717"/>
                </a:solidFill>
                <a:effectLst/>
                <a:latin typeface="Segoe UI" panose="020B0502040204020203" pitchFamily="34" charset="0"/>
              </a:rPr>
            </a:br>
            <a:endParaRPr lang="es-CO" dirty="0"/>
          </a:p>
        </p:txBody>
      </p:sp>
      <p:sp>
        <p:nvSpPr>
          <p:cNvPr id="3" name="Marcador de contenido 2">
            <a:extLst>
              <a:ext uri="{FF2B5EF4-FFF2-40B4-BE49-F238E27FC236}">
                <a16:creationId xmlns:a16="http://schemas.microsoft.com/office/drawing/2014/main" id="{7D5DBA6A-56C5-7EA1-35B1-307C01A76D18}"/>
              </a:ext>
            </a:extLst>
          </p:cNvPr>
          <p:cNvSpPr>
            <a:spLocks noGrp="1"/>
          </p:cNvSpPr>
          <p:nvPr>
            <p:ph idx="1"/>
          </p:nvPr>
        </p:nvSpPr>
        <p:spPr>
          <a:xfrm>
            <a:off x="1066800" y="1315893"/>
            <a:ext cx="10058400" cy="4023360"/>
          </a:xfrm>
        </p:spPr>
        <p:txBody>
          <a:bodyPr/>
          <a:lstStyle/>
          <a:p>
            <a:pPr marL="0" indent="0" algn="just">
              <a:buNone/>
            </a:pPr>
            <a:r>
              <a:rPr lang="es-ES" b="0" i="0" dirty="0">
                <a:solidFill>
                  <a:srgbClr val="171717"/>
                </a:solidFill>
                <a:effectLst/>
                <a:latin typeface="Segoe UI" panose="020B0502040204020203" pitchFamily="34" charset="0"/>
              </a:rPr>
              <a:t>Las tablas de fechas son necesarias para aplicar filtros de hora especiales conocidos como </a:t>
            </a:r>
            <a:r>
              <a:rPr lang="es-ES" b="0" i="1" dirty="0">
                <a:solidFill>
                  <a:srgbClr val="171717"/>
                </a:solidFill>
                <a:effectLst/>
                <a:latin typeface="Segoe UI" panose="020B0502040204020203" pitchFamily="34" charset="0"/>
              </a:rPr>
              <a:t>inteligencia de tiempo</a:t>
            </a:r>
            <a:r>
              <a:rPr lang="es-ES" b="0" i="0" dirty="0">
                <a:solidFill>
                  <a:srgbClr val="171717"/>
                </a:solidFill>
                <a:effectLst/>
                <a:latin typeface="Segoe UI" panose="020B0502040204020203" pitchFamily="34" charset="0"/>
              </a:rPr>
              <a:t>. Una familia de funciones de DAX, conocida como funciones de inteligencia de tiempo, solo funciona correctamente cuando se configura una tabla de fechas. Cuando los datos de origen no incluyen una tabla de fechas, puede crear una como tablas calculadas mediante las funciones </a:t>
            </a:r>
            <a:r>
              <a:rPr lang="es-ES" b="0" i="0" u="none" strike="noStrike" dirty="0">
                <a:solidFill>
                  <a:srgbClr val="171717"/>
                </a:solidFill>
                <a:effectLst/>
                <a:latin typeface="Segoe UI" panose="020B0502040204020203" pitchFamily="34" charset="0"/>
                <a:hlinkClick r:id="rId2"/>
              </a:rPr>
              <a:t>CALENDAR</a:t>
            </a:r>
            <a:r>
              <a:rPr lang="es-ES" b="0" i="0" dirty="0">
                <a:solidFill>
                  <a:srgbClr val="171717"/>
                </a:solidFill>
                <a:effectLst/>
                <a:latin typeface="Segoe UI" panose="020B0502040204020203" pitchFamily="34" charset="0"/>
              </a:rPr>
              <a:t> o </a:t>
            </a:r>
            <a:r>
              <a:rPr lang="es-ES" b="0" i="0" u="none" strike="noStrike" dirty="0">
                <a:solidFill>
                  <a:srgbClr val="171717"/>
                </a:solidFill>
                <a:effectLst/>
                <a:latin typeface="Segoe UI" panose="020B0502040204020203" pitchFamily="34" charset="0"/>
                <a:hlinkClick r:id="rId3"/>
              </a:rPr>
              <a:t>CALENDARAUTO</a:t>
            </a:r>
            <a:r>
              <a:rPr lang="es-ES" b="0" i="0" dirty="0">
                <a:solidFill>
                  <a:srgbClr val="171717"/>
                </a:solidFill>
                <a:effectLst/>
                <a:latin typeface="Segoe UI" panose="020B0502040204020203" pitchFamily="34" charset="0"/>
              </a:rPr>
              <a:t> de DAX.</a:t>
            </a:r>
          </a:p>
          <a:p>
            <a:pPr algn="just"/>
            <a:endParaRPr lang="es-CO" dirty="0"/>
          </a:p>
        </p:txBody>
      </p:sp>
      <p:pic>
        <p:nvPicPr>
          <p:cNvPr id="5" name="Imagen 4">
            <a:extLst>
              <a:ext uri="{FF2B5EF4-FFF2-40B4-BE49-F238E27FC236}">
                <a16:creationId xmlns:a16="http://schemas.microsoft.com/office/drawing/2014/main" id="{1DD31DBB-E162-19ED-C71F-707193ABC797}"/>
              </a:ext>
            </a:extLst>
          </p:cNvPr>
          <p:cNvPicPr>
            <a:picLocks noChangeAspect="1"/>
          </p:cNvPicPr>
          <p:nvPr/>
        </p:nvPicPr>
        <p:blipFill>
          <a:blip r:embed="rId4"/>
          <a:stretch>
            <a:fillRect/>
          </a:stretch>
        </p:blipFill>
        <p:spPr>
          <a:xfrm>
            <a:off x="1522154" y="3162212"/>
            <a:ext cx="2982564" cy="2525283"/>
          </a:xfrm>
          <a:prstGeom prst="rect">
            <a:avLst/>
          </a:prstGeom>
        </p:spPr>
      </p:pic>
      <p:pic>
        <p:nvPicPr>
          <p:cNvPr id="7" name="Imagen 6">
            <a:extLst>
              <a:ext uri="{FF2B5EF4-FFF2-40B4-BE49-F238E27FC236}">
                <a16:creationId xmlns:a16="http://schemas.microsoft.com/office/drawing/2014/main" id="{68FBA6B3-C37D-0F4F-48B3-F909F3246E38}"/>
              </a:ext>
            </a:extLst>
          </p:cNvPr>
          <p:cNvPicPr>
            <a:picLocks noChangeAspect="1"/>
          </p:cNvPicPr>
          <p:nvPr/>
        </p:nvPicPr>
        <p:blipFill>
          <a:blip r:embed="rId5"/>
          <a:stretch>
            <a:fillRect/>
          </a:stretch>
        </p:blipFill>
        <p:spPr>
          <a:xfrm>
            <a:off x="6556023" y="3162212"/>
            <a:ext cx="2982564" cy="2528366"/>
          </a:xfrm>
          <a:prstGeom prst="rect">
            <a:avLst/>
          </a:prstGeom>
        </p:spPr>
      </p:pic>
    </p:spTree>
    <p:extLst>
      <p:ext uri="{BB962C8B-B14F-4D97-AF65-F5344CB8AC3E}">
        <p14:creationId xmlns:p14="http://schemas.microsoft.com/office/powerpoint/2010/main" val="39716438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59E3A7-739F-D290-50A9-22B4E6D0881B}"/>
              </a:ext>
            </a:extLst>
          </p:cNvPr>
          <p:cNvSpPr>
            <a:spLocks noGrp="1"/>
          </p:cNvSpPr>
          <p:nvPr>
            <p:ph type="title"/>
          </p:nvPr>
        </p:nvSpPr>
        <p:spPr/>
        <p:txBody>
          <a:bodyPr/>
          <a:lstStyle/>
          <a:p>
            <a:r>
              <a:rPr lang="es-CO" dirty="0"/>
              <a:t>Resúmenes a lo largo del tiempo</a:t>
            </a:r>
            <a:br>
              <a:rPr lang="es-CO" dirty="0"/>
            </a:br>
            <a:endParaRPr lang="es-CO" dirty="0"/>
          </a:p>
        </p:txBody>
      </p:sp>
      <p:sp>
        <p:nvSpPr>
          <p:cNvPr id="3" name="Marcador de contenido 2">
            <a:extLst>
              <a:ext uri="{FF2B5EF4-FFF2-40B4-BE49-F238E27FC236}">
                <a16:creationId xmlns:a16="http://schemas.microsoft.com/office/drawing/2014/main" id="{C0DD4346-63F4-81B9-2E8B-10835AAFA721}"/>
              </a:ext>
            </a:extLst>
          </p:cNvPr>
          <p:cNvSpPr>
            <a:spLocks noGrp="1"/>
          </p:cNvSpPr>
          <p:nvPr>
            <p:ph idx="1"/>
          </p:nvPr>
        </p:nvSpPr>
        <p:spPr/>
        <p:txBody>
          <a:bodyPr>
            <a:normAutofit lnSpcReduction="10000"/>
          </a:bodyPr>
          <a:lstStyle/>
          <a:p>
            <a:r>
              <a:rPr lang="es-CO" dirty="0"/>
              <a:t>Un grupo de las funciones de inteligencia de tiempo de DAX está relacionado con los resúmenes a lo largo del tiempo:</a:t>
            </a:r>
          </a:p>
          <a:p>
            <a:r>
              <a:rPr lang="es-CO" b="1" dirty="0"/>
              <a:t>DATESYTD: </a:t>
            </a:r>
            <a:r>
              <a:rPr lang="es-CO" dirty="0"/>
              <a:t>devuelve una tabla de una sola columna que contiene las fechas para anual hasta la fecha (YTD) en el contexto de filtro actual. En este grupo también se incluyen las funciones</a:t>
            </a:r>
          </a:p>
          <a:p>
            <a:r>
              <a:rPr lang="es-CO" dirty="0"/>
              <a:t> </a:t>
            </a:r>
            <a:r>
              <a:rPr lang="es-CO" b="1" dirty="0"/>
              <a:t>DATESMTD y DATESQTD </a:t>
            </a:r>
            <a:r>
              <a:rPr lang="es-CO" dirty="0"/>
              <a:t>de DAX para mes hasta la fecha (MTD) y trimestre hasta la fecha (QTD). Puede pasar estas funciones como filtros en la función CALCULATE de DAX.</a:t>
            </a:r>
          </a:p>
          <a:p>
            <a:r>
              <a:rPr lang="es-CO" b="1" dirty="0"/>
              <a:t>TOTALYTD: </a:t>
            </a:r>
            <a:r>
              <a:rPr lang="es-CO" dirty="0"/>
              <a:t>evalúa una expresión para YTD en el contexto de filtro actual. También se incluyen las funciones QTD y MTD de DAX de TOTALQTD y TOTALMTD.</a:t>
            </a:r>
          </a:p>
          <a:p>
            <a:r>
              <a:rPr lang="es-CO" b="1" dirty="0"/>
              <a:t>DATESBETWEEN: </a:t>
            </a:r>
            <a:r>
              <a:rPr lang="es-CO" dirty="0"/>
              <a:t>devuelve una tabla que contiene una columna de fechas que empieza con una fecha de inicio determinada y sigue hasta una fecha de finalización concreta.</a:t>
            </a:r>
          </a:p>
          <a:p>
            <a:r>
              <a:rPr lang="es-CO" b="1" dirty="0"/>
              <a:t>DATESINPERIOD: </a:t>
            </a:r>
            <a:r>
              <a:rPr lang="es-CO" dirty="0"/>
              <a:t>devuelve una tabla que contiene una columna de fechas que comienza con una fecha de inicio determinada y continúa con un número de intervalos especificado.</a:t>
            </a:r>
          </a:p>
        </p:txBody>
      </p:sp>
    </p:spTree>
    <p:extLst>
      <p:ext uri="{BB962C8B-B14F-4D97-AF65-F5344CB8AC3E}">
        <p14:creationId xmlns:p14="http://schemas.microsoft.com/office/powerpoint/2010/main" val="1115498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20D31A-71EF-DD47-D6E0-D7E5693B817B}"/>
              </a:ext>
            </a:extLst>
          </p:cNvPr>
          <p:cNvSpPr>
            <a:spLocks noGrp="1"/>
          </p:cNvSpPr>
          <p:nvPr>
            <p:ph type="title"/>
          </p:nvPr>
        </p:nvSpPr>
        <p:spPr/>
        <p:txBody>
          <a:bodyPr/>
          <a:lstStyle/>
          <a:p>
            <a:r>
              <a:rPr lang="es-ES" dirty="0"/>
              <a:t>Análisis de hipótesis</a:t>
            </a:r>
            <a:br>
              <a:rPr lang="es-ES" b="1" i="0" dirty="0">
                <a:solidFill>
                  <a:srgbClr val="171717"/>
                </a:solidFill>
                <a:effectLst/>
                <a:latin typeface="Segoe UI" panose="020B0502040204020203" pitchFamily="34" charset="0"/>
              </a:rPr>
            </a:br>
            <a:endParaRPr lang="es-CO" dirty="0"/>
          </a:p>
        </p:txBody>
      </p:sp>
      <p:sp>
        <p:nvSpPr>
          <p:cNvPr id="3" name="Marcador de contenido 2">
            <a:extLst>
              <a:ext uri="{FF2B5EF4-FFF2-40B4-BE49-F238E27FC236}">
                <a16:creationId xmlns:a16="http://schemas.microsoft.com/office/drawing/2014/main" id="{C25E5BD8-176A-EA36-B7A1-C4A37F6810C0}"/>
              </a:ext>
            </a:extLst>
          </p:cNvPr>
          <p:cNvSpPr>
            <a:spLocks noGrp="1"/>
          </p:cNvSpPr>
          <p:nvPr>
            <p:ph idx="1"/>
          </p:nvPr>
        </p:nvSpPr>
        <p:spPr/>
        <p:txBody>
          <a:bodyPr/>
          <a:lstStyle/>
          <a:p>
            <a:pPr algn="just"/>
            <a:r>
              <a:rPr lang="es-ES" b="0" i="0" dirty="0">
                <a:solidFill>
                  <a:srgbClr val="171717"/>
                </a:solidFill>
                <a:effectLst/>
                <a:latin typeface="Segoe UI" panose="020B0502040204020203" pitchFamily="34" charset="0"/>
              </a:rPr>
              <a:t>Power BI Desktop admite una característica llamada </a:t>
            </a:r>
            <a:r>
              <a:rPr lang="es-ES" b="0" i="0" u="none" strike="noStrike" dirty="0">
                <a:solidFill>
                  <a:srgbClr val="171717"/>
                </a:solidFill>
                <a:effectLst/>
                <a:latin typeface="Segoe UI" panose="020B0502040204020203" pitchFamily="34" charset="0"/>
                <a:hlinkClick r:id="rId2"/>
              </a:rPr>
              <a:t>parámetros de hipótesis</a:t>
            </a:r>
            <a:r>
              <a:rPr lang="es-ES" b="0" i="0" dirty="0">
                <a:solidFill>
                  <a:srgbClr val="171717"/>
                </a:solidFill>
                <a:effectLst/>
                <a:latin typeface="Segoe UI" panose="020B0502040204020203" pitchFamily="34" charset="0"/>
              </a:rPr>
              <a:t>. Cuando se crea un parámetro </a:t>
            </a:r>
            <a:r>
              <a:rPr lang="es-ES" b="1" i="0" dirty="0" err="1">
                <a:solidFill>
                  <a:srgbClr val="171717"/>
                </a:solidFill>
                <a:effectLst/>
                <a:latin typeface="Segoe UI" panose="020B0502040204020203" pitchFamily="34" charset="0"/>
              </a:rPr>
              <a:t>what-if</a:t>
            </a:r>
            <a:r>
              <a:rPr lang="es-ES" b="0" i="0" dirty="0">
                <a:solidFill>
                  <a:srgbClr val="171717"/>
                </a:solidFill>
                <a:effectLst/>
                <a:latin typeface="Segoe UI" panose="020B0502040204020203" pitchFamily="34" charset="0"/>
              </a:rPr>
              <a:t>, se agrega automáticamente una tabla calculada al modelo.</a:t>
            </a:r>
          </a:p>
          <a:p>
            <a:pPr algn="just"/>
            <a:r>
              <a:rPr lang="es-ES" b="0" i="0" dirty="0">
                <a:solidFill>
                  <a:srgbClr val="171717"/>
                </a:solidFill>
                <a:effectLst/>
                <a:latin typeface="Segoe UI" panose="020B0502040204020203" pitchFamily="34" charset="0"/>
              </a:rPr>
              <a:t>Los parámetros </a:t>
            </a:r>
            <a:r>
              <a:rPr lang="es-ES" b="1" i="0" dirty="0" err="1">
                <a:solidFill>
                  <a:srgbClr val="171717"/>
                </a:solidFill>
                <a:effectLst/>
                <a:latin typeface="Segoe UI" panose="020B0502040204020203" pitchFamily="34" charset="0"/>
              </a:rPr>
              <a:t>what-if</a:t>
            </a:r>
            <a:r>
              <a:rPr lang="es-ES" b="0" i="0" dirty="0">
                <a:solidFill>
                  <a:srgbClr val="171717"/>
                </a:solidFill>
                <a:effectLst/>
                <a:latin typeface="Segoe UI" panose="020B0502040204020203" pitchFamily="34" charset="0"/>
              </a:rPr>
              <a:t> permiten a los usuarios de informes seleccionar o filtrar por los valores que se almacenan en la tabla calculada. Las fórmulas de medida pueden utilizar los valores seleccionados de forma significativa. Por ejemplo, un parámetro </a:t>
            </a:r>
            <a:r>
              <a:rPr lang="es-ES" b="1" i="0" dirty="0" err="1">
                <a:solidFill>
                  <a:srgbClr val="171717"/>
                </a:solidFill>
                <a:effectLst/>
                <a:latin typeface="Segoe UI" panose="020B0502040204020203" pitchFamily="34" charset="0"/>
              </a:rPr>
              <a:t>what-if</a:t>
            </a:r>
            <a:r>
              <a:rPr lang="es-ES" b="0" i="0" dirty="0">
                <a:solidFill>
                  <a:srgbClr val="171717"/>
                </a:solidFill>
                <a:effectLst/>
                <a:latin typeface="Segoe UI" panose="020B0502040204020203" pitchFamily="34" charset="0"/>
              </a:rPr>
              <a:t> podría permitir al usuario del informe seleccionar un tipo de cambio de moneda hipotético, y una medida podría dividir los valores de los ingresos (en una moneda local) por el tipo seleccionado.</a:t>
            </a:r>
          </a:p>
          <a:p>
            <a:pPr algn="just"/>
            <a:r>
              <a:rPr lang="es-ES" b="0" i="0" dirty="0">
                <a:solidFill>
                  <a:srgbClr val="171717"/>
                </a:solidFill>
                <a:effectLst/>
                <a:latin typeface="Segoe UI" panose="020B0502040204020203" pitchFamily="34" charset="0"/>
              </a:rPr>
              <a:t>En particular, las tablas calculadas de tipo </a:t>
            </a:r>
            <a:r>
              <a:rPr lang="es-ES" b="0" i="0" dirty="0" err="1">
                <a:solidFill>
                  <a:srgbClr val="171717"/>
                </a:solidFill>
                <a:effectLst/>
                <a:latin typeface="Segoe UI" panose="020B0502040204020203" pitchFamily="34" charset="0"/>
              </a:rPr>
              <a:t>what-if</a:t>
            </a:r>
            <a:r>
              <a:rPr lang="es-ES" b="0" i="0" dirty="0">
                <a:solidFill>
                  <a:srgbClr val="171717"/>
                </a:solidFill>
                <a:effectLst/>
                <a:latin typeface="Segoe UI" panose="020B0502040204020203" pitchFamily="34" charset="0"/>
              </a:rPr>
              <a:t> no están relacionadas con otras tablas de modelos porque no se usan para propagar los filtros. Por esta razón, a veces se denominan </a:t>
            </a:r>
            <a:r>
              <a:rPr lang="es-ES" b="0" i="1" dirty="0">
                <a:solidFill>
                  <a:srgbClr val="171717"/>
                </a:solidFill>
                <a:effectLst/>
                <a:latin typeface="Segoe UI" panose="020B0502040204020203" pitchFamily="34" charset="0"/>
              </a:rPr>
              <a:t>tablas desconectadas</a:t>
            </a:r>
            <a:r>
              <a:rPr lang="es-ES" b="0" i="0" dirty="0">
                <a:solidFill>
                  <a:srgbClr val="171717"/>
                </a:solidFill>
                <a:effectLst/>
                <a:latin typeface="Segoe UI" panose="020B0502040204020203" pitchFamily="34" charset="0"/>
              </a:rPr>
              <a:t>.</a:t>
            </a:r>
          </a:p>
          <a:p>
            <a:pPr algn="just"/>
            <a:endParaRPr lang="es-CO" dirty="0"/>
          </a:p>
        </p:txBody>
      </p:sp>
    </p:spTree>
    <p:extLst>
      <p:ext uri="{BB962C8B-B14F-4D97-AF65-F5344CB8AC3E}">
        <p14:creationId xmlns:p14="http://schemas.microsoft.com/office/powerpoint/2010/main" val="3046959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rtl="0">
              <a:lnSpc>
                <a:spcPct val="90000"/>
              </a:lnSpc>
              <a:spcBef>
                <a:spcPts val="0"/>
              </a:spcBef>
              <a:spcAft>
                <a:spcPts val="0"/>
              </a:spcAft>
              <a:buClr>
                <a:schemeClr val="lt1"/>
              </a:buClr>
              <a:buSzPts val="3400"/>
              <a:buFont typeface="Arial"/>
              <a:buNone/>
            </a:pPr>
            <a:r>
              <a:rPr lang="es-ES" dirty="0">
                <a:solidFill>
                  <a:schemeClr val="tx1"/>
                </a:solidFill>
              </a:rPr>
              <a:t>Objetivos</a:t>
            </a:r>
            <a:endParaRPr dirty="0">
              <a:solidFill>
                <a:schemeClr val="tx1"/>
              </a:solidFill>
            </a:endParaRPr>
          </a:p>
        </p:txBody>
      </p:sp>
      <p:sp>
        <p:nvSpPr>
          <p:cNvPr id="142" name="Google Shape;142;p3"/>
          <p:cNvSpPr txBox="1">
            <a:spLocks noGrp="1"/>
          </p:cNvSpPr>
          <p:nvPr>
            <p:ph idx="1"/>
          </p:nvPr>
        </p:nvSpPr>
        <p:spPr>
          <a:xfrm>
            <a:off x="1066800" y="1662871"/>
            <a:ext cx="10058400" cy="1673434"/>
          </a:xfrm>
          <a:prstGeom prst="rect">
            <a:avLst/>
          </a:prstGeom>
          <a:noFill/>
          <a:ln>
            <a:noFill/>
          </a:ln>
        </p:spPr>
        <p:txBody>
          <a:bodyPr spcFirstLastPara="1" wrap="square" lIns="339600" tIns="142825" rIns="0" bIns="142825" anchor="ctr" anchorCtr="0">
            <a:spAutoFit/>
          </a:bodyPr>
          <a:lstStyle/>
          <a:p>
            <a:pPr marL="0" marR="0" lvl="0" indent="-114300" algn="just" rtl="0">
              <a:lnSpc>
                <a:spcPct val="100000"/>
              </a:lnSpc>
              <a:spcBef>
                <a:spcPts val="0"/>
              </a:spcBef>
              <a:spcAft>
                <a:spcPts val="0"/>
              </a:spcAft>
              <a:buClr>
                <a:schemeClr val="lt1"/>
              </a:buClr>
              <a:buSzPts val="1800"/>
              <a:buFont typeface="Noto Sans Symbols"/>
              <a:buChar char="●"/>
            </a:pPr>
            <a:r>
              <a:rPr lang="es-ES" sz="1800" b="0" i="0" u="none" strike="noStrike" cap="none" dirty="0">
                <a:solidFill>
                  <a:schemeClr val="tx1"/>
                </a:solidFill>
                <a:latin typeface="Quattrocento Sans"/>
                <a:ea typeface="Quattrocento Sans"/>
                <a:cs typeface="Quattrocento Sans"/>
                <a:sym typeface="Quattrocento Sans"/>
              </a:rPr>
              <a:t>Describir la estructura de un modelo de Power BI Desktop.</a:t>
            </a:r>
            <a:endParaRPr dirty="0">
              <a:solidFill>
                <a:schemeClr val="tx1"/>
              </a:solidFill>
            </a:endParaRPr>
          </a:p>
          <a:p>
            <a:pPr marL="0" marR="0" lvl="0" indent="-114300" algn="just" rtl="0">
              <a:lnSpc>
                <a:spcPct val="100000"/>
              </a:lnSpc>
              <a:spcBef>
                <a:spcPts val="0"/>
              </a:spcBef>
              <a:spcAft>
                <a:spcPts val="0"/>
              </a:spcAft>
              <a:buClr>
                <a:schemeClr val="lt1"/>
              </a:buClr>
              <a:buSzPts val="1800"/>
              <a:buFont typeface="Noto Sans Symbols"/>
              <a:buChar char="●"/>
            </a:pPr>
            <a:r>
              <a:rPr lang="es-ES" sz="1800" b="0" i="0" u="none" strike="noStrike" cap="none" dirty="0">
                <a:solidFill>
                  <a:schemeClr val="tx1"/>
                </a:solidFill>
                <a:latin typeface="Quattrocento Sans"/>
                <a:ea typeface="Quattrocento Sans"/>
                <a:cs typeface="Quattrocento Sans"/>
                <a:sym typeface="Quattrocento Sans"/>
              </a:rPr>
              <a:t>Explicar los conceptos básicos del diseño de esquemas en estrella.</a:t>
            </a:r>
            <a:endParaRPr dirty="0">
              <a:solidFill>
                <a:schemeClr val="tx1"/>
              </a:solidFill>
            </a:endParaRPr>
          </a:p>
          <a:p>
            <a:pPr marL="0" marR="0" lvl="0" indent="-114300" algn="just" rtl="0">
              <a:lnSpc>
                <a:spcPct val="100000"/>
              </a:lnSpc>
              <a:spcBef>
                <a:spcPts val="0"/>
              </a:spcBef>
              <a:spcAft>
                <a:spcPts val="0"/>
              </a:spcAft>
              <a:buClr>
                <a:schemeClr val="lt1"/>
              </a:buClr>
              <a:buSzPts val="1800"/>
              <a:buFont typeface="Noto Sans Symbols"/>
              <a:buChar char="●"/>
            </a:pPr>
            <a:r>
              <a:rPr lang="es-ES" sz="1800" b="0" i="0" u="none" strike="noStrike" cap="none" dirty="0" err="1">
                <a:solidFill>
                  <a:schemeClr val="tx1"/>
                </a:solidFill>
                <a:latin typeface="Quattrocento Sans"/>
                <a:ea typeface="Quattrocento Sans"/>
                <a:cs typeface="Quattrocento Sans"/>
                <a:sym typeface="Quattrocento Sans"/>
              </a:rPr>
              <a:t>DefinIr</a:t>
            </a:r>
            <a:r>
              <a:rPr lang="es-ES" sz="1800" b="0" i="0" u="none" strike="noStrike" cap="none" dirty="0">
                <a:solidFill>
                  <a:schemeClr val="tx1"/>
                </a:solidFill>
                <a:latin typeface="Quattrocento Sans"/>
                <a:ea typeface="Quattrocento Sans"/>
                <a:cs typeface="Quattrocento Sans"/>
                <a:sym typeface="Quattrocento Sans"/>
              </a:rPr>
              <a:t> el término consulta analítica y sus fases.</a:t>
            </a:r>
            <a:endParaRPr dirty="0">
              <a:solidFill>
                <a:schemeClr val="tx1"/>
              </a:solidFill>
            </a:endParaRPr>
          </a:p>
          <a:p>
            <a:pPr marL="0" marR="0" lvl="0" indent="-114300" algn="just" rtl="0">
              <a:lnSpc>
                <a:spcPct val="100000"/>
              </a:lnSpc>
              <a:spcBef>
                <a:spcPts val="0"/>
              </a:spcBef>
              <a:spcAft>
                <a:spcPts val="0"/>
              </a:spcAft>
              <a:buClr>
                <a:schemeClr val="lt1"/>
              </a:buClr>
              <a:buSzPts val="1800"/>
              <a:buFont typeface="Noto Sans Symbols"/>
              <a:buChar char="●"/>
            </a:pPr>
            <a:r>
              <a:rPr lang="es-ES" sz="1800" b="0" i="0" u="none" strike="noStrike" cap="none" dirty="0" err="1">
                <a:solidFill>
                  <a:schemeClr val="tx1"/>
                </a:solidFill>
                <a:latin typeface="Quattrocento Sans"/>
                <a:ea typeface="Quattrocento Sans"/>
                <a:cs typeface="Quattrocento Sans"/>
                <a:sym typeface="Quattrocento Sans"/>
              </a:rPr>
              <a:t>DescribIr</a:t>
            </a:r>
            <a:r>
              <a:rPr lang="es-ES" sz="1800" b="0" i="0" u="none" strike="noStrike" cap="none" dirty="0">
                <a:solidFill>
                  <a:schemeClr val="tx1"/>
                </a:solidFill>
                <a:latin typeface="Quattrocento Sans"/>
                <a:ea typeface="Quattrocento Sans"/>
                <a:cs typeface="Quattrocento Sans"/>
                <a:sym typeface="Quattrocento Sans"/>
              </a:rPr>
              <a:t> cómo se pueden utilizar los campos para configurar un objeto visual de informe, que luego genera una consulta analítica.</a:t>
            </a:r>
            <a:endParaRPr dirty="0">
              <a:solidFill>
                <a:schemeClr val="tx1"/>
              </a:solidFill>
            </a:endParaRPr>
          </a:p>
        </p:txBody>
      </p:sp>
      <p:pic>
        <p:nvPicPr>
          <p:cNvPr id="143" name="Google Shape;143;p3" descr="Interfaz de usuario gráfica, Aplicación&#10;&#10;Descripción generada automáticamente"/>
          <p:cNvPicPr preferRelativeResize="0"/>
          <p:nvPr/>
        </p:nvPicPr>
        <p:blipFill rotWithShape="1">
          <a:blip r:embed="rId3">
            <a:alphaModFix/>
          </a:blip>
          <a:srcRect/>
          <a:stretch/>
        </p:blipFill>
        <p:spPr>
          <a:xfrm>
            <a:off x="3697357" y="3521696"/>
            <a:ext cx="4368214" cy="291070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AD7AA1-2B5F-D407-0B14-B923E18C29E1}"/>
              </a:ext>
            </a:extLst>
          </p:cNvPr>
          <p:cNvSpPr>
            <a:spLocks noGrp="1"/>
          </p:cNvSpPr>
          <p:nvPr>
            <p:ph type="title"/>
          </p:nvPr>
        </p:nvSpPr>
        <p:spPr/>
        <p:txBody>
          <a:bodyPr/>
          <a:lstStyle/>
          <a:p>
            <a:r>
              <a:rPr lang="es-ES" b="1" i="0" dirty="0">
                <a:solidFill>
                  <a:srgbClr val="171717"/>
                </a:solidFill>
                <a:effectLst/>
                <a:latin typeface="Segoe UI" panose="020B0502040204020203" pitchFamily="34" charset="0"/>
              </a:rPr>
              <a:t>Columnas calculadas</a:t>
            </a:r>
            <a:br>
              <a:rPr lang="es-ES" b="1" i="0" dirty="0">
                <a:solidFill>
                  <a:srgbClr val="171717"/>
                </a:solidFill>
                <a:effectLst/>
                <a:latin typeface="Segoe UI" panose="020B0502040204020203" pitchFamily="34" charset="0"/>
              </a:rPr>
            </a:br>
            <a:endParaRPr lang="es-CO" dirty="0"/>
          </a:p>
        </p:txBody>
      </p:sp>
      <p:sp>
        <p:nvSpPr>
          <p:cNvPr id="3" name="Marcador de contenido 2">
            <a:extLst>
              <a:ext uri="{FF2B5EF4-FFF2-40B4-BE49-F238E27FC236}">
                <a16:creationId xmlns:a16="http://schemas.microsoft.com/office/drawing/2014/main" id="{E31791FA-581C-F75B-C694-57DDF65AE48D}"/>
              </a:ext>
            </a:extLst>
          </p:cNvPr>
          <p:cNvSpPr>
            <a:spLocks noGrp="1"/>
          </p:cNvSpPr>
          <p:nvPr>
            <p:ph idx="1"/>
          </p:nvPr>
        </p:nvSpPr>
        <p:spPr/>
        <p:txBody>
          <a:bodyPr/>
          <a:lstStyle/>
          <a:p>
            <a:pPr marL="0" indent="0" algn="l">
              <a:buNone/>
            </a:pPr>
            <a:r>
              <a:rPr lang="es-ES" b="0" i="0" dirty="0">
                <a:solidFill>
                  <a:srgbClr val="171717"/>
                </a:solidFill>
                <a:effectLst/>
                <a:latin typeface="Segoe UI" panose="020B0502040204020203" pitchFamily="34" charset="0"/>
              </a:rPr>
              <a:t>Puede escribir una fórmula de DAX para agregar una columna calculada a cualquier tabla del modelo. La fórmula se evalúa para cada fila de la tabla y devuelve un valor único. Cuando se agrega a una tabla de modo de almacenamiento de importación, la fórmula se evalúa cuando se actualiza el modelo de datos y aumenta el tamaño de almacenamiento del modelo. Cuando se agrega a una tabla de modo de almacenamiento </a:t>
            </a:r>
            <a:r>
              <a:rPr lang="es-ES" b="0" i="0" dirty="0" err="1">
                <a:solidFill>
                  <a:srgbClr val="171717"/>
                </a:solidFill>
                <a:effectLst/>
                <a:latin typeface="Segoe UI" panose="020B0502040204020203" pitchFamily="34" charset="0"/>
              </a:rPr>
              <a:t>DirectQuery</a:t>
            </a:r>
            <a:r>
              <a:rPr lang="es-ES" b="0" i="0" dirty="0">
                <a:solidFill>
                  <a:srgbClr val="171717"/>
                </a:solidFill>
                <a:effectLst/>
                <a:latin typeface="Segoe UI" panose="020B0502040204020203" pitchFamily="34" charset="0"/>
              </a:rPr>
              <a:t>, la fórmula se evalúa mediante la base de datos de origen subyacente cuando se consulta la tabla.</a:t>
            </a:r>
          </a:p>
          <a:p>
            <a:endParaRPr lang="es-CO" dirty="0"/>
          </a:p>
        </p:txBody>
      </p:sp>
    </p:spTree>
    <p:extLst>
      <p:ext uri="{BB962C8B-B14F-4D97-AF65-F5344CB8AC3E}">
        <p14:creationId xmlns:p14="http://schemas.microsoft.com/office/powerpoint/2010/main" val="16613103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5F4145-5B19-F4F0-44BA-5C82A42C5D30}"/>
              </a:ext>
            </a:extLst>
          </p:cNvPr>
          <p:cNvSpPr>
            <a:spLocks noGrp="1"/>
          </p:cNvSpPr>
          <p:nvPr>
            <p:ph type="title"/>
          </p:nvPr>
        </p:nvSpPr>
        <p:spPr/>
        <p:txBody>
          <a:bodyPr/>
          <a:lstStyle/>
          <a:p>
            <a:r>
              <a:rPr lang="es-ES" b="1" i="0" dirty="0">
                <a:solidFill>
                  <a:srgbClr val="171717"/>
                </a:solidFill>
                <a:effectLst/>
                <a:latin typeface="Segoe UI" panose="020B0502040204020203" pitchFamily="34" charset="0"/>
              </a:rPr>
              <a:t>Medidas</a:t>
            </a:r>
            <a:br>
              <a:rPr lang="es-ES" b="1" i="0" dirty="0">
                <a:solidFill>
                  <a:srgbClr val="171717"/>
                </a:solidFill>
                <a:effectLst/>
                <a:latin typeface="Segoe UI" panose="020B0502040204020203" pitchFamily="34" charset="0"/>
              </a:rPr>
            </a:br>
            <a:endParaRPr lang="es-CO" dirty="0"/>
          </a:p>
        </p:txBody>
      </p:sp>
      <p:sp>
        <p:nvSpPr>
          <p:cNvPr id="3" name="Marcador de contenido 2">
            <a:extLst>
              <a:ext uri="{FF2B5EF4-FFF2-40B4-BE49-F238E27FC236}">
                <a16:creationId xmlns:a16="http://schemas.microsoft.com/office/drawing/2014/main" id="{4709C409-25B8-6336-C209-8A768CB23493}"/>
              </a:ext>
            </a:extLst>
          </p:cNvPr>
          <p:cNvSpPr>
            <a:spLocks noGrp="1"/>
          </p:cNvSpPr>
          <p:nvPr>
            <p:ph idx="1"/>
          </p:nvPr>
        </p:nvSpPr>
        <p:spPr/>
        <p:txBody>
          <a:bodyPr>
            <a:normAutofit lnSpcReduction="10000"/>
          </a:bodyPr>
          <a:lstStyle/>
          <a:p>
            <a:pPr algn="just"/>
            <a:r>
              <a:rPr lang="es-ES" b="0" i="0" dirty="0">
                <a:solidFill>
                  <a:srgbClr val="171717"/>
                </a:solidFill>
                <a:effectLst/>
                <a:latin typeface="Segoe UI" panose="020B0502040204020203" pitchFamily="34" charset="0"/>
              </a:rPr>
              <a:t>Puede escribir una fórmula de DAX para agregar una medida a cualquier tabla del modelo. La fórmula está relacionada con la obtención del resumen sobre los datos del modelo. De forma similar a una columna calculada, la fórmula debe devolver un valor único. A diferencia de las columnas calculadas, que se evalúan en el momento de la actualización de datos, las medidas se evalúan en el momento de la consulta y sus resultados nunca se almacenan en el modelo.</a:t>
            </a:r>
          </a:p>
          <a:p>
            <a:pPr algn="just"/>
            <a:endParaRPr lang="es-ES" dirty="0">
              <a:solidFill>
                <a:srgbClr val="171717"/>
              </a:solidFill>
              <a:latin typeface="Segoe UI" panose="020B0502040204020203" pitchFamily="34" charset="0"/>
            </a:endParaRPr>
          </a:p>
          <a:p>
            <a:pPr algn="just"/>
            <a:r>
              <a:rPr lang="es-ES" b="0" i="0" dirty="0">
                <a:solidFill>
                  <a:srgbClr val="171717"/>
                </a:solidFill>
                <a:effectLst/>
                <a:latin typeface="Segoe UI" panose="020B0502040204020203" pitchFamily="34" charset="0"/>
              </a:rPr>
              <a:t>En ocasiones, las medidas se pueden describir como </a:t>
            </a:r>
            <a:r>
              <a:rPr lang="es-ES" b="0" i="1" dirty="0">
                <a:solidFill>
                  <a:srgbClr val="171717"/>
                </a:solidFill>
                <a:effectLst/>
                <a:latin typeface="Segoe UI" panose="020B0502040204020203" pitchFamily="34" charset="0"/>
              </a:rPr>
              <a:t>medidas explícitas</a:t>
            </a:r>
            <a:r>
              <a:rPr lang="es-ES" b="0" i="0" dirty="0">
                <a:solidFill>
                  <a:srgbClr val="171717"/>
                </a:solidFill>
                <a:effectLst/>
                <a:latin typeface="Segoe UI" panose="020B0502040204020203" pitchFamily="34" charset="0"/>
              </a:rPr>
              <a:t>. Para ser claros, las medidas explícitas son cálculos de modelos que se escriben en DAX y a los que se suele hacer referencia simplemente como </a:t>
            </a:r>
            <a:r>
              <a:rPr lang="es-ES" b="0" i="1" dirty="0">
                <a:solidFill>
                  <a:srgbClr val="171717"/>
                </a:solidFill>
                <a:effectLst/>
                <a:latin typeface="Segoe UI" panose="020B0502040204020203" pitchFamily="34" charset="0"/>
              </a:rPr>
              <a:t>medidas</a:t>
            </a:r>
            <a:r>
              <a:rPr lang="es-ES" b="0" i="0" dirty="0">
                <a:solidFill>
                  <a:srgbClr val="171717"/>
                </a:solidFill>
                <a:effectLst/>
                <a:latin typeface="Segoe UI" panose="020B0502040204020203" pitchFamily="34" charset="0"/>
              </a:rPr>
              <a:t>. Sin embargo, también existe el concepto de </a:t>
            </a:r>
            <a:r>
              <a:rPr lang="es-ES" b="0" i="1" dirty="0">
                <a:solidFill>
                  <a:srgbClr val="171717"/>
                </a:solidFill>
                <a:effectLst/>
                <a:latin typeface="Segoe UI" panose="020B0502040204020203" pitchFamily="34" charset="0"/>
              </a:rPr>
              <a:t>medidas implícitas</a:t>
            </a:r>
            <a:r>
              <a:rPr lang="es-ES" b="0" i="0" dirty="0">
                <a:solidFill>
                  <a:srgbClr val="171717"/>
                </a:solidFill>
                <a:effectLst/>
                <a:latin typeface="Segoe UI" panose="020B0502040204020203" pitchFamily="34" charset="0"/>
              </a:rPr>
              <a:t>. Las medidas implícitas son columnas que se pueden resumir mediante objetos visuales de formas sencillas, como recuento, suma, mínimo, máximo, etc. Puede identificar las medidas implícitas en el panel </a:t>
            </a:r>
            <a:r>
              <a:rPr lang="es-ES" b="1" i="0" dirty="0">
                <a:solidFill>
                  <a:srgbClr val="171717"/>
                </a:solidFill>
                <a:effectLst/>
                <a:latin typeface="Segoe UI" panose="020B0502040204020203" pitchFamily="34" charset="0"/>
              </a:rPr>
              <a:t>Campos</a:t>
            </a:r>
            <a:r>
              <a:rPr lang="es-ES" b="0" i="0" dirty="0">
                <a:solidFill>
                  <a:srgbClr val="171717"/>
                </a:solidFill>
                <a:effectLst/>
                <a:latin typeface="Segoe UI" panose="020B0502040204020203" pitchFamily="34" charset="0"/>
              </a:rPr>
              <a:t> porque se muestran con el símbolo sigma (∑).</a:t>
            </a:r>
          </a:p>
          <a:p>
            <a:pPr algn="just"/>
            <a:endParaRPr lang="es-CO" dirty="0"/>
          </a:p>
        </p:txBody>
      </p:sp>
    </p:spTree>
    <p:extLst>
      <p:ext uri="{BB962C8B-B14F-4D97-AF65-F5344CB8AC3E}">
        <p14:creationId xmlns:p14="http://schemas.microsoft.com/office/powerpoint/2010/main" val="2392994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954210-A4FD-5D63-BC85-5308F446A16A}"/>
              </a:ext>
            </a:extLst>
          </p:cNvPr>
          <p:cNvSpPr>
            <a:spLocks noGrp="1"/>
          </p:cNvSpPr>
          <p:nvPr>
            <p:ph type="title"/>
          </p:nvPr>
        </p:nvSpPr>
        <p:spPr/>
        <p:txBody>
          <a:bodyPr/>
          <a:lstStyle/>
          <a:p>
            <a:r>
              <a:rPr lang="es-ES" b="1" i="0" dirty="0">
                <a:solidFill>
                  <a:srgbClr val="171717"/>
                </a:solidFill>
                <a:effectLst/>
                <a:latin typeface="Segoe UI" panose="020B0502040204020203" pitchFamily="34" charset="0"/>
              </a:rPr>
              <a:t>Funciones de DAX</a:t>
            </a:r>
            <a:br>
              <a:rPr lang="es-ES" b="1" i="0" dirty="0">
                <a:solidFill>
                  <a:srgbClr val="171717"/>
                </a:solidFill>
                <a:effectLst/>
                <a:latin typeface="Segoe UI" panose="020B0502040204020203" pitchFamily="34" charset="0"/>
              </a:rPr>
            </a:br>
            <a:endParaRPr lang="es-CO" dirty="0"/>
          </a:p>
        </p:txBody>
      </p:sp>
      <p:sp>
        <p:nvSpPr>
          <p:cNvPr id="3" name="Marcador de contenido 2">
            <a:extLst>
              <a:ext uri="{FF2B5EF4-FFF2-40B4-BE49-F238E27FC236}">
                <a16:creationId xmlns:a16="http://schemas.microsoft.com/office/drawing/2014/main" id="{8C11825D-12D2-258F-8117-0E446A4177CB}"/>
              </a:ext>
            </a:extLst>
          </p:cNvPr>
          <p:cNvSpPr>
            <a:spLocks noGrp="1"/>
          </p:cNvSpPr>
          <p:nvPr>
            <p:ph idx="1"/>
          </p:nvPr>
        </p:nvSpPr>
        <p:spPr/>
        <p:txBody>
          <a:bodyPr/>
          <a:lstStyle/>
          <a:p>
            <a:pPr algn="l"/>
            <a:r>
              <a:rPr lang="es-ES" b="0" i="0" dirty="0">
                <a:solidFill>
                  <a:srgbClr val="171717"/>
                </a:solidFill>
                <a:effectLst/>
                <a:latin typeface="Segoe UI" panose="020B0502040204020203" pitchFamily="34" charset="0"/>
              </a:rPr>
              <a:t>De forma similar a Microsoft Excel, DAX es un lenguaje funcional; las fórmulas se basan en </a:t>
            </a:r>
            <a:r>
              <a:rPr lang="es-ES" b="0" i="1" dirty="0">
                <a:solidFill>
                  <a:srgbClr val="171717"/>
                </a:solidFill>
                <a:effectLst/>
                <a:latin typeface="Segoe UI" panose="020B0502040204020203" pitchFamily="34" charset="0"/>
              </a:rPr>
              <a:t>funciones de DAX</a:t>
            </a:r>
            <a:r>
              <a:rPr lang="es-ES" b="0" i="0" dirty="0">
                <a:solidFill>
                  <a:srgbClr val="171717"/>
                </a:solidFill>
                <a:effectLst/>
                <a:latin typeface="Segoe UI" panose="020B0502040204020203" pitchFamily="34" charset="0"/>
              </a:rPr>
              <a:t> para lograr objetivos específicos. Normalmente, las funciones tienen argumentos que permiten pasar variables. Las fórmulas pueden usar muchas llamadas a funciones y, a menudo, anidan funciones dentro de otras funciones.</a:t>
            </a:r>
          </a:p>
          <a:p>
            <a:pPr algn="l"/>
            <a:r>
              <a:rPr lang="es-ES" b="0" i="0" dirty="0">
                <a:solidFill>
                  <a:srgbClr val="171717"/>
                </a:solidFill>
                <a:effectLst/>
                <a:latin typeface="Segoe UI" panose="020B0502040204020203" pitchFamily="34" charset="0"/>
              </a:rPr>
              <a:t>En una fórmula, los nombres de función deben ir seguidos de paréntesis. Dentro de los paréntesis, se pasan las variables.</a:t>
            </a:r>
          </a:p>
        </p:txBody>
      </p:sp>
    </p:spTree>
    <p:extLst>
      <p:ext uri="{BB962C8B-B14F-4D97-AF65-F5344CB8AC3E}">
        <p14:creationId xmlns:p14="http://schemas.microsoft.com/office/powerpoint/2010/main" val="41063268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FEDBC7-CB70-D2D0-B19E-5EE1EDF72D78}"/>
              </a:ext>
            </a:extLst>
          </p:cNvPr>
          <p:cNvSpPr>
            <a:spLocks noGrp="1"/>
          </p:cNvSpPr>
          <p:nvPr>
            <p:ph type="title"/>
          </p:nvPr>
        </p:nvSpPr>
        <p:spPr/>
        <p:txBody>
          <a:bodyPr/>
          <a:lstStyle/>
          <a:p>
            <a:r>
              <a:rPr lang="es-ES" dirty="0"/>
              <a:t>Referencias de tabla</a:t>
            </a:r>
            <a:br>
              <a:rPr lang="es-ES" dirty="0"/>
            </a:br>
            <a:endParaRPr lang="es-CO" dirty="0"/>
          </a:p>
        </p:txBody>
      </p:sp>
      <p:sp>
        <p:nvSpPr>
          <p:cNvPr id="3" name="Marcador de contenido 2">
            <a:extLst>
              <a:ext uri="{FF2B5EF4-FFF2-40B4-BE49-F238E27FC236}">
                <a16:creationId xmlns:a16="http://schemas.microsoft.com/office/drawing/2014/main" id="{033036DB-CF6F-9F8B-B461-E9D00D90D524}"/>
              </a:ext>
            </a:extLst>
          </p:cNvPr>
          <p:cNvSpPr>
            <a:spLocks noGrp="1"/>
          </p:cNvSpPr>
          <p:nvPr>
            <p:ph idx="1"/>
          </p:nvPr>
        </p:nvSpPr>
        <p:spPr/>
        <p:txBody>
          <a:bodyPr/>
          <a:lstStyle/>
          <a:p>
            <a:pPr marL="0" indent="0">
              <a:buNone/>
            </a:pPr>
            <a:r>
              <a:rPr lang="es-ES" dirty="0"/>
              <a:t>Cuando se hace referencia a una tabla en una fórmula, oficialmente, el nombre de la tabla se incluye entre comillas simples. En la siguiente definición de tabla calculada, observe que la tabla Date está entre comillas simples.</a:t>
            </a:r>
          </a:p>
          <a:p>
            <a:pPr marL="0" indent="0">
              <a:buNone/>
            </a:pPr>
            <a:endParaRPr lang="es-ES" dirty="0"/>
          </a:p>
          <a:p>
            <a:pPr marL="0" indent="0">
              <a:buNone/>
            </a:pPr>
            <a:r>
              <a:rPr lang="es-ES" dirty="0" err="1"/>
              <a:t>Tabla_Fecha</a:t>
            </a:r>
            <a:r>
              <a:rPr lang="es-ES" dirty="0"/>
              <a:t> = ‘Calendario'</a:t>
            </a:r>
            <a:endParaRPr lang="es-CO" dirty="0"/>
          </a:p>
        </p:txBody>
      </p:sp>
      <p:pic>
        <p:nvPicPr>
          <p:cNvPr id="6" name="Imagen 5">
            <a:extLst>
              <a:ext uri="{FF2B5EF4-FFF2-40B4-BE49-F238E27FC236}">
                <a16:creationId xmlns:a16="http://schemas.microsoft.com/office/drawing/2014/main" id="{B6924911-1BB6-2253-B143-FFC6CFEF0E2A}"/>
              </a:ext>
            </a:extLst>
          </p:cNvPr>
          <p:cNvPicPr>
            <a:picLocks noChangeAspect="1"/>
          </p:cNvPicPr>
          <p:nvPr/>
        </p:nvPicPr>
        <p:blipFill>
          <a:blip r:embed="rId2"/>
          <a:stretch>
            <a:fillRect/>
          </a:stretch>
        </p:blipFill>
        <p:spPr>
          <a:xfrm>
            <a:off x="5528838" y="3407040"/>
            <a:ext cx="4321763" cy="3450960"/>
          </a:xfrm>
          <a:prstGeom prst="rect">
            <a:avLst/>
          </a:prstGeom>
        </p:spPr>
      </p:pic>
    </p:spTree>
    <p:extLst>
      <p:ext uri="{BB962C8B-B14F-4D97-AF65-F5344CB8AC3E}">
        <p14:creationId xmlns:p14="http://schemas.microsoft.com/office/powerpoint/2010/main" val="29265936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9EEC59-B0AE-13CE-CD5A-67F2E1DD34FA}"/>
              </a:ext>
            </a:extLst>
          </p:cNvPr>
          <p:cNvSpPr>
            <a:spLocks noGrp="1"/>
          </p:cNvSpPr>
          <p:nvPr>
            <p:ph type="title"/>
          </p:nvPr>
        </p:nvSpPr>
        <p:spPr/>
        <p:txBody>
          <a:bodyPr/>
          <a:lstStyle/>
          <a:p>
            <a:r>
              <a:rPr lang="es-ES" b="1" i="0" dirty="0">
                <a:solidFill>
                  <a:srgbClr val="171717"/>
                </a:solidFill>
                <a:effectLst/>
                <a:latin typeface="Segoe UI" panose="020B0502040204020203" pitchFamily="34" charset="0"/>
              </a:rPr>
              <a:t>Referencias de columna</a:t>
            </a:r>
            <a:br>
              <a:rPr lang="es-ES" b="1" i="0" dirty="0">
                <a:solidFill>
                  <a:srgbClr val="171717"/>
                </a:solidFill>
                <a:effectLst/>
                <a:latin typeface="Segoe UI" panose="020B0502040204020203" pitchFamily="34" charset="0"/>
              </a:rPr>
            </a:br>
            <a:endParaRPr lang="es-CO" dirty="0"/>
          </a:p>
        </p:txBody>
      </p:sp>
      <p:sp>
        <p:nvSpPr>
          <p:cNvPr id="3" name="Marcador de contenido 2">
            <a:extLst>
              <a:ext uri="{FF2B5EF4-FFF2-40B4-BE49-F238E27FC236}">
                <a16:creationId xmlns:a16="http://schemas.microsoft.com/office/drawing/2014/main" id="{99C64918-3A1B-D5BB-31D4-9C71DD30C8EB}"/>
              </a:ext>
            </a:extLst>
          </p:cNvPr>
          <p:cNvSpPr>
            <a:spLocks noGrp="1"/>
          </p:cNvSpPr>
          <p:nvPr>
            <p:ph idx="1"/>
          </p:nvPr>
        </p:nvSpPr>
        <p:spPr/>
        <p:txBody>
          <a:bodyPr/>
          <a:lstStyle/>
          <a:p>
            <a:pPr algn="l"/>
            <a:r>
              <a:rPr lang="es-ES" b="0" i="0" dirty="0">
                <a:solidFill>
                  <a:srgbClr val="171717"/>
                </a:solidFill>
                <a:effectLst/>
                <a:latin typeface="Segoe UI" panose="020B0502040204020203" pitchFamily="34" charset="0"/>
              </a:rPr>
              <a:t>Cuando se hace referencia a una columna en una fórmula, el nombre de la columna debe incluirse entre corchetes. Opcionalmente, puede ir precedido por el nombre de la tabla. </a:t>
            </a:r>
            <a:endParaRPr lang="es-CO" dirty="0"/>
          </a:p>
        </p:txBody>
      </p:sp>
      <p:pic>
        <p:nvPicPr>
          <p:cNvPr id="5" name="Imagen 4">
            <a:extLst>
              <a:ext uri="{FF2B5EF4-FFF2-40B4-BE49-F238E27FC236}">
                <a16:creationId xmlns:a16="http://schemas.microsoft.com/office/drawing/2014/main" id="{92687F41-F8D7-EA7A-9F4A-CF9F2E94C287}"/>
              </a:ext>
            </a:extLst>
          </p:cNvPr>
          <p:cNvPicPr>
            <a:picLocks noChangeAspect="1"/>
          </p:cNvPicPr>
          <p:nvPr/>
        </p:nvPicPr>
        <p:blipFill>
          <a:blip r:embed="rId2"/>
          <a:stretch>
            <a:fillRect/>
          </a:stretch>
        </p:blipFill>
        <p:spPr>
          <a:xfrm>
            <a:off x="628650" y="3789086"/>
            <a:ext cx="10934700" cy="2619375"/>
          </a:xfrm>
          <a:prstGeom prst="rect">
            <a:avLst/>
          </a:prstGeom>
        </p:spPr>
      </p:pic>
    </p:spTree>
    <p:extLst>
      <p:ext uri="{BB962C8B-B14F-4D97-AF65-F5344CB8AC3E}">
        <p14:creationId xmlns:p14="http://schemas.microsoft.com/office/powerpoint/2010/main" val="32201580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1F9A1A-23FE-49C7-9DBB-9A643A944BDD}"/>
              </a:ext>
            </a:extLst>
          </p:cNvPr>
          <p:cNvSpPr>
            <a:spLocks noGrp="1"/>
          </p:cNvSpPr>
          <p:nvPr>
            <p:ph type="title"/>
          </p:nvPr>
        </p:nvSpPr>
        <p:spPr/>
        <p:txBody>
          <a:bodyPr/>
          <a:lstStyle/>
          <a:p>
            <a:r>
              <a:rPr lang="es-ES" dirty="0"/>
              <a:t>Referencias de medidas</a:t>
            </a:r>
            <a:br>
              <a:rPr lang="es-ES" dirty="0"/>
            </a:br>
            <a:endParaRPr lang="es-CO" dirty="0"/>
          </a:p>
        </p:txBody>
      </p:sp>
      <p:sp>
        <p:nvSpPr>
          <p:cNvPr id="3" name="Marcador de contenido 2">
            <a:extLst>
              <a:ext uri="{FF2B5EF4-FFF2-40B4-BE49-F238E27FC236}">
                <a16:creationId xmlns:a16="http://schemas.microsoft.com/office/drawing/2014/main" id="{B320FB81-8FA4-7A77-CBDA-513596455C21}"/>
              </a:ext>
            </a:extLst>
          </p:cNvPr>
          <p:cNvSpPr>
            <a:spLocks noGrp="1"/>
          </p:cNvSpPr>
          <p:nvPr>
            <p:ph idx="1"/>
          </p:nvPr>
        </p:nvSpPr>
        <p:spPr/>
        <p:txBody>
          <a:bodyPr/>
          <a:lstStyle/>
          <a:p>
            <a:r>
              <a:rPr lang="es-ES" dirty="0"/>
              <a:t>Cuando se hace referencia a una medida en una fórmula, como las referencias a nombres de columna, el nombre de la medida debe incluirse entre corchetes. Por ejemplo, la siguiente definición de medida hace referencia a las medidas Ventas y Costo.</a:t>
            </a:r>
          </a:p>
          <a:p>
            <a:endParaRPr lang="es-ES" dirty="0"/>
          </a:p>
          <a:p>
            <a:r>
              <a:rPr lang="es-ES" dirty="0"/>
              <a:t>Utilidad = [Ventas] - [Costo]</a:t>
            </a:r>
            <a:endParaRPr lang="es-CO" dirty="0"/>
          </a:p>
        </p:txBody>
      </p:sp>
    </p:spTree>
    <p:extLst>
      <p:ext uri="{BB962C8B-B14F-4D97-AF65-F5344CB8AC3E}">
        <p14:creationId xmlns:p14="http://schemas.microsoft.com/office/powerpoint/2010/main" val="20561263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2ADC87-A701-49A2-F34F-C0F797A29686}"/>
              </a:ext>
            </a:extLst>
          </p:cNvPr>
          <p:cNvSpPr>
            <a:spLocks noGrp="1"/>
          </p:cNvSpPr>
          <p:nvPr>
            <p:ph type="title"/>
          </p:nvPr>
        </p:nvSpPr>
        <p:spPr/>
        <p:txBody>
          <a:bodyPr/>
          <a:lstStyle/>
          <a:p>
            <a:r>
              <a:rPr lang="es-ES" b="1" i="0" dirty="0">
                <a:solidFill>
                  <a:srgbClr val="171717"/>
                </a:solidFill>
                <a:effectLst/>
                <a:latin typeface="Segoe UI" panose="020B0502040204020203" pitchFamily="34" charset="0"/>
              </a:rPr>
              <a:t>Espacio en blanco</a:t>
            </a:r>
            <a:br>
              <a:rPr lang="es-ES" b="1" i="0" dirty="0">
                <a:solidFill>
                  <a:srgbClr val="171717"/>
                </a:solidFill>
                <a:effectLst/>
                <a:latin typeface="Segoe UI" panose="020B0502040204020203" pitchFamily="34" charset="0"/>
              </a:rPr>
            </a:br>
            <a:endParaRPr lang="es-CO" dirty="0"/>
          </a:p>
        </p:txBody>
      </p:sp>
      <p:sp>
        <p:nvSpPr>
          <p:cNvPr id="3" name="Marcador de contenido 2">
            <a:extLst>
              <a:ext uri="{FF2B5EF4-FFF2-40B4-BE49-F238E27FC236}">
                <a16:creationId xmlns:a16="http://schemas.microsoft.com/office/drawing/2014/main" id="{91E4A967-B248-4C85-A462-3E9D7316C704}"/>
              </a:ext>
            </a:extLst>
          </p:cNvPr>
          <p:cNvSpPr>
            <a:spLocks noGrp="1"/>
          </p:cNvSpPr>
          <p:nvPr>
            <p:ph idx="1"/>
          </p:nvPr>
        </p:nvSpPr>
        <p:spPr/>
        <p:txBody>
          <a:bodyPr/>
          <a:lstStyle/>
          <a:p>
            <a:pPr algn="l"/>
            <a:r>
              <a:rPr lang="es-ES" b="0" i="0" dirty="0">
                <a:solidFill>
                  <a:srgbClr val="171717"/>
                </a:solidFill>
                <a:effectLst/>
                <a:latin typeface="Segoe UI" panose="020B0502040204020203" pitchFamily="34" charset="0"/>
              </a:rPr>
              <a:t>El espacio en blanco hace referencia a los caracteres que se pueden usar para dar formato a las fórmulas de una manera rápida y sencilla de entender. Los caracteres de espacio en blanco incluyen:</a:t>
            </a:r>
          </a:p>
          <a:p>
            <a:pPr algn="l">
              <a:buFont typeface="Arial" panose="020B0604020202020204" pitchFamily="34" charset="0"/>
              <a:buChar char="•"/>
            </a:pPr>
            <a:r>
              <a:rPr lang="es-ES" b="0" i="0" dirty="0">
                <a:solidFill>
                  <a:srgbClr val="171717"/>
                </a:solidFill>
                <a:effectLst/>
                <a:latin typeface="Segoe UI" panose="020B0502040204020203" pitchFamily="34" charset="0"/>
              </a:rPr>
              <a:t>Espacios</a:t>
            </a:r>
          </a:p>
          <a:p>
            <a:pPr algn="l">
              <a:buFont typeface="Arial" panose="020B0604020202020204" pitchFamily="34" charset="0"/>
              <a:buChar char="•"/>
            </a:pPr>
            <a:r>
              <a:rPr lang="es-ES" b="0" i="0" dirty="0">
                <a:solidFill>
                  <a:srgbClr val="171717"/>
                </a:solidFill>
                <a:effectLst/>
                <a:latin typeface="Segoe UI" panose="020B0502040204020203" pitchFamily="34" charset="0"/>
              </a:rPr>
              <a:t>Tabulaciones</a:t>
            </a:r>
          </a:p>
          <a:p>
            <a:pPr algn="l">
              <a:buFont typeface="Arial" panose="020B0604020202020204" pitchFamily="34" charset="0"/>
              <a:buChar char="•"/>
            </a:pPr>
            <a:r>
              <a:rPr lang="es-ES" b="0" i="0" dirty="0">
                <a:solidFill>
                  <a:srgbClr val="171717"/>
                </a:solidFill>
                <a:effectLst/>
                <a:latin typeface="Segoe UI" panose="020B0502040204020203" pitchFamily="34" charset="0"/>
              </a:rPr>
              <a:t>Retornos de carro</a:t>
            </a:r>
          </a:p>
          <a:p>
            <a:endParaRPr lang="es-CO" dirty="0"/>
          </a:p>
        </p:txBody>
      </p:sp>
      <p:pic>
        <p:nvPicPr>
          <p:cNvPr id="5" name="Imagen 4">
            <a:extLst>
              <a:ext uri="{FF2B5EF4-FFF2-40B4-BE49-F238E27FC236}">
                <a16:creationId xmlns:a16="http://schemas.microsoft.com/office/drawing/2014/main" id="{CAECF1B2-853B-D7D4-CA09-8EA17A2CFA2C}"/>
              </a:ext>
            </a:extLst>
          </p:cNvPr>
          <p:cNvPicPr>
            <a:picLocks noChangeAspect="1"/>
          </p:cNvPicPr>
          <p:nvPr/>
        </p:nvPicPr>
        <p:blipFill>
          <a:blip r:embed="rId2"/>
          <a:stretch>
            <a:fillRect/>
          </a:stretch>
        </p:blipFill>
        <p:spPr>
          <a:xfrm>
            <a:off x="1203962" y="4362995"/>
            <a:ext cx="9725025" cy="600075"/>
          </a:xfrm>
          <a:prstGeom prst="rect">
            <a:avLst/>
          </a:prstGeom>
        </p:spPr>
      </p:pic>
      <p:pic>
        <p:nvPicPr>
          <p:cNvPr id="7" name="Imagen 6">
            <a:extLst>
              <a:ext uri="{FF2B5EF4-FFF2-40B4-BE49-F238E27FC236}">
                <a16:creationId xmlns:a16="http://schemas.microsoft.com/office/drawing/2014/main" id="{4C71B9F6-51A1-F711-5FC4-890360294960}"/>
              </a:ext>
            </a:extLst>
          </p:cNvPr>
          <p:cNvPicPr>
            <a:picLocks noChangeAspect="1"/>
          </p:cNvPicPr>
          <p:nvPr/>
        </p:nvPicPr>
        <p:blipFill>
          <a:blip r:embed="rId3"/>
          <a:stretch>
            <a:fillRect/>
          </a:stretch>
        </p:blipFill>
        <p:spPr>
          <a:xfrm>
            <a:off x="2293386" y="5223595"/>
            <a:ext cx="6800850" cy="1057275"/>
          </a:xfrm>
          <a:prstGeom prst="rect">
            <a:avLst/>
          </a:prstGeom>
        </p:spPr>
      </p:pic>
    </p:spTree>
    <p:extLst>
      <p:ext uri="{BB962C8B-B14F-4D97-AF65-F5344CB8AC3E}">
        <p14:creationId xmlns:p14="http://schemas.microsoft.com/office/powerpoint/2010/main" val="13089803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A73909-43E3-E672-F558-50DA970023FF}"/>
              </a:ext>
            </a:extLst>
          </p:cNvPr>
          <p:cNvSpPr>
            <a:spLocks noGrp="1"/>
          </p:cNvSpPr>
          <p:nvPr>
            <p:ph type="title"/>
          </p:nvPr>
        </p:nvSpPr>
        <p:spPr/>
        <p:txBody>
          <a:bodyPr/>
          <a:lstStyle/>
          <a:p>
            <a:r>
              <a:rPr lang="es-ES" b="1" i="0" dirty="0">
                <a:solidFill>
                  <a:srgbClr val="171717"/>
                </a:solidFill>
                <a:effectLst/>
                <a:latin typeface="Segoe UI" panose="020B0502040204020203" pitchFamily="34" charset="0"/>
              </a:rPr>
              <a:t>Tipos de datos de DAX</a:t>
            </a:r>
            <a:br>
              <a:rPr lang="es-ES" b="1" i="0" dirty="0">
                <a:solidFill>
                  <a:srgbClr val="171717"/>
                </a:solidFill>
                <a:effectLst/>
                <a:latin typeface="Segoe UI" panose="020B0502040204020203" pitchFamily="34" charset="0"/>
              </a:rPr>
            </a:br>
            <a:endParaRPr lang="es-CO" dirty="0"/>
          </a:p>
        </p:txBody>
      </p:sp>
      <p:sp>
        <p:nvSpPr>
          <p:cNvPr id="4" name="Marcador de contenido 3">
            <a:extLst>
              <a:ext uri="{FF2B5EF4-FFF2-40B4-BE49-F238E27FC236}">
                <a16:creationId xmlns:a16="http://schemas.microsoft.com/office/drawing/2014/main" id="{8BB4E481-2E3E-5CE7-62D1-C041380FDEAC}"/>
              </a:ext>
            </a:extLst>
          </p:cNvPr>
          <p:cNvSpPr>
            <a:spLocks noGrp="1"/>
          </p:cNvSpPr>
          <p:nvPr>
            <p:ph idx="1"/>
          </p:nvPr>
        </p:nvSpPr>
        <p:spPr/>
        <p:txBody>
          <a:bodyPr/>
          <a:lstStyle/>
          <a:p>
            <a:endParaRPr lang="es-CO"/>
          </a:p>
        </p:txBody>
      </p:sp>
      <p:pic>
        <p:nvPicPr>
          <p:cNvPr id="5" name="Imagen 4">
            <a:extLst>
              <a:ext uri="{FF2B5EF4-FFF2-40B4-BE49-F238E27FC236}">
                <a16:creationId xmlns:a16="http://schemas.microsoft.com/office/drawing/2014/main" id="{FB2F4FC1-A3AE-C327-4FE2-B2BE066BEF46}"/>
              </a:ext>
            </a:extLst>
          </p:cNvPr>
          <p:cNvPicPr>
            <a:picLocks noChangeAspect="1"/>
          </p:cNvPicPr>
          <p:nvPr/>
        </p:nvPicPr>
        <p:blipFill>
          <a:blip r:embed="rId2"/>
          <a:stretch>
            <a:fillRect/>
          </a:stretch>
        </p:blipFill>
        <p:spPr>
          <a:xfrm>
            <a:off x="1190710" y="1390439"/>
            <a:ext cx="9105900" cy="4933950"/>
          </a:xfrm>
          <a:prstGeom prst="rect">
            <a:avLst/>
          </a:prstGeom>
        </p:spPr>
      </p:pic>
    </p:spTree>
    <p:extLst>
      <p:ext uri="{BB962C8B-B14F-4D97-AF65-F5344CB8AC3E}">
        <p14:creationId xmlns:p14="http://schemas.microsoft.com/office/powerpoint/2010/main" val="31743819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3A004E-C613-A0D0-895B-70A9CBBD8670}"/>
              </a:ext>
            </a:extLst>
          </p:cNvPr>
          <p:cNvSpPr>
            <a:spLocks noGrp="1"/>
          </p:cNvSpPr>
          <p:nvPr>
            <p:ph type="title"/>
          </p:nvPr>
        </p:nvSpPr>
        <p:spPr/>
        <p:txBody>
          <a:bodyPr/>
          <a:lstStyle/>
          <a:p>
            <a:r>
              <a:rPr lang="es-ES" b="1" i="0" dirty="0">
                <a:solidFill>
                  <a:srgbClr val="171717"/>
                </a:solidFill>
                <a:effectLst/>
                <a:latin typeface="Segoe UI" panose="020B0502040204020203" pitchFamily="34" charset="0"/>
              </a:rPr>
              <a:t>Tipo de datos BLANK</a:t>
            </a:r>
            <a:endParaRPr lang="es-CO" dirty="0"/>
          </a:p>
        </p:txBody>
      </p:sp>
      <p:sp>
        <p:nvSpPr>
          <p:cNvPr id="3" name="Marcador de contenido 2">
            <a:extLst>
              <a:ext uri="{FF2B5EF4-FFF2-40B4-BE49-F238E27FC236}">
                <a16:creationId xmlns:a16="http://schemas.microsoft.com/office/drawing/2014/main" id="{D875EB33-11C5-B993-9BFA-70347727E6A2}"/>
              </a:ext>
            </a:extLst>
          </p:cNvPr>
          <p:cNvSpPr>
            <a:spLocks noGrp="1"/>
          </p:cNvSpPr>
          <p:nvPr>
            <p:ph idx="1"/>
          </p:nvPr>
        </p:nvSpPr>
        <p:spPr/>
        <p:txBody>
          <a:bodyPr/>
          <a:lstStyle/>
          <a:p>
            <a:pPr algn="l"/>
            <a:r>
              <a:rPr lang="es-ES" b="0" i="0" dirty="0">
                <a:solidFill>
                  <a:srgbClr val="171717"/>
                </a:solidFill>
                <a:effectLst/>
                <a:latin typeface="Segoe UI" panose="020B0502040204020203" pitchFamily="34" charset="0"/>
              </a:rPr>
              <a:t>El tipo de datos BLANK merece una mención especial. DAX usa BLANK tanto para los valores NULL de base de datos como para las celdas en blanco de Excel. BLANK no significa cero. Quizás sea más fácil pensar en ello como la "ausencia de un valor".</a:t>
            </a:r>
          </a:p>
          <a:p>
            <a:pPr algn="l"/>
            <a:r>
              <a:rPr lang="es-ES" b="0" i="0" dirty="0">
                <a:solidFill>
                  <a:srgbClr val="171717"/>
                </a:solidFill>
                <a:effectLst/>
                <a:latin typeface="Segoe UI" panose="020B0502040204020203" pitchFamily="34" charset="0"/>
              </a:rPr>
              <a:t>Dos funciones de DAX se relacionan con el tipo de datos BLANK: la función </a:t>
            </a:r>
            <a:r>
              <a:rPr lang="es-ES" b="0" i="0" u="none" strike="noStrike" dirty="0">
                <a:solidFill>
                  <a:srgbClr val="171717"/>
                </a:solidFill>
                <a:effectLst/>
                <a:latin typeface="Segoe UI" panose="020B0502040204020203" pitchFamily="34" charset="0"/>
                <a:hlinkClick r:id="rId2"/>
              </a:rPr>
              <a:t>BLANK</a:t>
            </a:r>
            <a:r>
              <a:rPr lang="es-ES" b="0" i="0" dirty="0">
                <a:solidFill>
                  <a:srgbClr val="171717"/>
                </a:solidFill>
                <a:effectLst/>
                <a:latin typeface="Segoe UI" panose="020B0502040204020203" pitchFamily="34" charset="0"/>
              </a:rPr>
              <a:t> de DAX devuelve BLANK, mientras que la función </a:t>
            </a:r>
            <a:r>
              <a:rPr lang="es-ES" b="0" i="0" u="none" strike="noStrike" dirty="0">
                <a:solidFill>
                  <a:srgbClr val="171717"/>
                </a:solidFill>
                <a:effectLst/>
                <a:latin typeface="Segoe UI" panose="020B0502040204020203" pitchFamily="34" charset="0"/>
                <a:hlinkClick r:id="rId3"/>
              </a:rPr>
              <a:t>ISBLANK</a:t>
            </a:r>
            <a:r>
              <a:rPr lang="es-ES" b="0" i="0" dirty="0">
                <a:solidFill>
                  <a:srgbClr val="171717"/>
                </a:solidFill>
                <a:effectLst/>
                <a:latin typeface="Segoe UI" panose="020B0502040204020203" pitchFamily="34" charset="0"/>
              </a:rPr>
              <a:t> de DAX prueba si una expresión se evalúa como BLANK.</a:t>
            </a:r>
          </a:p>
        </p:txBody>
      </p:sp>
    </p:spTree>
    <p:extLst>
      <p:ext uri="{BB962C8B-B14F-4D97-AF65-F5344CB8AC3E}">
        <p14:creationId xmlns:p14="http://schemas.microsoft.com/office/powerpoint/2010/main" val="38963558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8AE192-81C2-997E-2CF8-F13DD865A2A4}"/>
              </a:ext>
            </a:extLst>
          </p:cNvPr>
          <p:cNvSpPr>
            <a:spLocks noGrp="1"/>
          </p:cNvSpPr>
          <p:nvPr>
            <p:ph type="title"/>
          </p:nvPr>
        </p:nvSpPr>
        <p:spPr>
          <a:xfrm>
            <a:off x="940904" y="257107"/>
            <a:ext cx="10214776" cy="988598"/>
          </a:xfrm>
        </p:spPr>
        <p:txBody>
          <a:bodyPr/>
          <a:lstStyle/>
          <a:p>
            <a:r>
              <a:rPr lang="es-ES" dirty="0"/>
              <a:t>Funciones que se originan en Excel</a:t>
            </a:r>
            <a:endParaRPr lang="es-CO" dirty="0"/>
          </a:p>
        </p:txBody>
      </p:sp>
      <p:sp>
        <p:nvSpPr>
          <p:cNvPr id="3" name="Marcador de contenido 2">
            <a:extLst>
              <a:ext uri="{FF2B5EF4-FFF2-40B4-BE49-F238E27FC236}">
                <a16:creationId xmlns:a16="http://schemas.microsoft.com/office/drawing/2014/main" id="{B36C6DE8-A9E0-5A48-4028-E217EEC8B456}"/>
              </a:ext>
            </a:extLst>
          </p:cNvPr>
          <p:cNvSpPr>
            <a:spLocks noGrp="1"/>
          </p:cNvSpPr>
          <p:nvPr>
            <p:ph idx="1"/>
          </p:nvPr>
        </p:nvSpPr>
        <p:spPr/>
        <p:txBody>
          <a:bodyPr/>
          <a:lstStyle/>
          <a:p>
            <a:pPr algn="just"/>
            <a:r>
              <a:rPr lang="es-ES" dirty="0"/>
              <a:t>En las secciones siguientes se consideran varias funciones útiles con las que es posible que ya esté familiarizado porque existen en Excel.</a:t>
            </a:r>
          </a:p>
          <a:p>
            <a:pPr algn="just"/>
            <a:r>
              <a:rPr lang="es-ES" dirty="0"/>
              <a:t>La función IF de DAX comprueba si se cumple una condición proporcionada como el primer argumento. Devuelve un valor si la condición es TRUE y devuelve el otro valor si la condición es FALSE. La sintaxis de la función es:</a:t>
            </a:r>
          </a:p>
          <a:p>
            <a:pPr algn="just"/>
            <a:r>
              <a:rPr lang="es-ES" dirty="0"/>
              <a:t>IF(&lt;</a:t>
            </a:r>
            <a:r>
              <a:rPr lang="es-ES" dirty="0" err="1"/>
              <a:t>logical_test</a:t>
            </a:r>
            <a:r>
              <a:rPr lang="es-ES" dirty="0"/>
              <a:t>&gt;,&lt;</a:t>
            </a:r>
            <a:r>
              <a:rPr lang="es-ES" dirty="0" err="1"/>
              <a:t>value_if_true</a:t>
            </a:r>
            <a:r>
              <a:rPr lang="es-ES" dirty="0"/>
              <a:t>&gt;[, &lt;</a:t>
            </a:r>
            <a:r>
              <a:rPr lang="es-ES" dirty="0" err="1"/>
              <a:t>value_if_false</a:t>
            </a:r>
            <a:r>
              <a:rPr lang="es-ES" dirty="0"/>
              <a:t>&gt;])</a:t>
            </a:r>
            <a:endParaRPr lang="es-CO" dirty="0"/>
          </a:p>
        </p:txBody>
      </p:sp>
      <p:sp>
        <p:nvSpPr>
          <p:cNvPr id="5" name="CuadroTexto 4">
            <a:extLst>
              <a:ext uri="{FF2B5EF4-FFF2-40B4-BE49-F238E27FC236}">
                <a16:creationId xmlns:a16="http://schemas.microsoft.com/office/drawing/2014/main" id="{7385F9ED-3BAF-446A-4193-5589D87AE16C}"/>
              </a:ext>
            </a:extLst>
          </p:cNvPr>
          <p:cNvSpPr txBox="1"/>
          <p:nvPr/>
        </p:nvSpPr>
        <p:spPr>
          <a:xfrm>
            <a:off x="1458890" y="4125748"/>
            <a:ext cx="8469842" cy="923330"/>
          </a:xfrm>
          <a:prstGeom prst="rect">
            <a:avLst/>
          </a:prstGeom>
          <a:noFill/>
        </p:spPr>
        <p:txBody>
          <a:bodyPr wrap="square">
            <a:spAutoFit/>
          </a:bodyPr>
          <a:lstStyle/>
          <a:p>
            <a:r>
              <a:rPr lang="es-ES" b="0" dirty="0" err="1">
                <a:solidFill>
                  <a:srgbClr val="000000"/>
                </a:solidFill>
                <a:effectLst/>
                <a:latin typeface="Consolas" panose="020B0609020204030204" pitchFamily="49" charset="0"/>
              </a:rPr>
              <a:t>ventas_agente</a:t>
            </a:r>
            <a:r>
              <a:rPr lang="es-ES" b="0" dirty="0">
                <a:solidFill>
                  <a:srgbClr val="000000"/>
                </a:solidFill>
                <a:effectLst/>
                <a:latin typeface="Consolas" panose="020B0609020204030204" pitchFamily="49" charset="0"/>
              </a:rPr>
              <a:t> = </a:t>
            </a:r>
            <a:r>
              <a:rPr lang="es-ES" b="0" dirty="0">
                <a:solidFill>
                  <a:srgbClr val="3165BB"/>
                </a:solidFill>
                <a:effectLst/>
                <a:latin typeface="Consolas" panose="020B0609020204030204" pitchFamily="49" charset="0"/>
              </a:rPr>
              <a:t>SUMMARIZE</a:t>
            </a:r>
            <a:r>
              <a:rPr lang="es-ES" b="0" dirty="0">
                <a:solidFill>
                  <a:srgbClr val="000000"/>
                </a:solidFill>
                <a:effectLst/>
                <a:latin typeface="Consolas" panose="020B0609020204030204" pitchFamily="49" charset="0"/>
              </a:rPr>
              <a:t>(</a:t>
            </a:r>
            <a:r>
              <a:rPr lang="es-ES" b="0" dirty="0" err="1">
                <a:solidFill>
                  <a:srgbClr val="001080"/>
                </a:solidFill>
                <a:effectLst/>
                <a:latin typeface="Consolas" panose="020B0609020204030204" pitchFamily="49" charset="0"/>
              </a:rPr>
              <a:t>cliente</a:t>
            </a:r>
            <a:r>
              <a:rPr lang="es-ES" b="0" dirty="0" err="1">
                <a:solidFill>
                  <a:srgbClr val="000000"/>
                </a:solidFill>
                <a:effectLst/>
                <a:latin typeface="Consolas" panose="020B0609020204030204" pitchFamily="49" charset="0"/>
              </a:rPr>
              <a:t>,</a:t>
            </a:r>
            <a:r>
              <a:rPr lang="es-ES" b="0" dirty="0" err="1">
                <a:solidFill>
                  <a:srgbClr val="001080"/>
                </a:solidFill>
                <a:effectLst/>
                <a:latin typeface="Consolas" panose="020B0609020204030204" pitchFamily="49" charset="0"/>
              </a:rPr>
              <a:t>cliente</a:t>
            </a:r>
            <a:r>
              <a:rPr lang="es-ES" b="0" dirty="0">
                <a:solidFill>
                  <a:srgbClr val="001080"/>
                </a:solidFill>
                <a:effectLst/>
                <a:latin typeface="Consolas" panose="020B0609020204030204" pitchFamily="49" charset="0"/>
              </a:rPr>
              <a:t>[</a:t>
            </a:r>
            <a:r>
              <a:rPr lang="es-ES" b="0" dirty="0" err="1">
                <a:solidFill>
                  <a:srgbClr val="001080"/>
                </a:solidFill>
                <a:effectLst/>
                <a:latin typeface="Consolas" panose="020B0609020204030204" pitchFamily="49" charset="0"/>
              </a:rPr>
              <a:t>Nombre_cliente</a:t>
            </a:r>
            <a:r>
              <a:rPr lang="es-ES" b="0" dirty="0">
                <a:solidFill>
                  <a:srgbClr val="001080"/>
                </a:solidFill>
                <a:effectLst/>
                <a:latin typeface="Consolas" panose="020B0609020204030204" pitchFamily="49" charset="0"/>
              </a:rPr>
              <a:t>]</a:t>
            </a:r>
            <a:r>
              <a:rPr lang="es-ES" b="0" dirty="0">
                <a:solidFill>
                  <a:srgbClr val="000000"/>
                </a:solidFill>
                <a:effectLst/>
                <a:latin typeface="Consolas" panose="020B0609020204030204" pitchFamily="49" charset="0"/>
              </a:rPr>
              <a:t>, </a:t>
            </a:r>
            <a:r>
              <a:rPr lang="es-ES" b="0" dirty="0">
                <a:solidFill>
                  <a:srgbClr val="001080"/>
                </a:solidFill>
                <a:effectLst/>
                <a:latin typeface="Consolas" panose="020B0609020204030204" pitchFamily="49" charset="0"/>
              </a:rPr>
              <a:t>cliente[</a:t>
            </a:r>
            <a:r>
              <a:rPr lang="es-ES" b="0" dirty="0" err="1">
                <a:solidFill>
                  <a:srgbClr val="001080"/>
                </a:solidFill>
                <a:effectLst/>
                <a:latin typeface="Consolas" panose="020B0609020204030204" pitchFamily="49" charset="0"/>
              </a:rPr>
              <a:t>ciudad.Nombre_ciudad</a:t>
            </a:r>
            <a:r>
              <a:rPr lang="es-ES" b="0" dirty="0">
                <a:solidFill>
                  <a:srgbClr val="001080"/>
                </a:solidFill>
                <a:effectLst/>
                <a:latin typeface="Consolas" panose="020B0609020204030204" pitchFamily="49" charset="0"/>
              </a:rPr>
              <a:t>]</a:t>
            </a:r>
            <a:r>
              <a:rPr lang="es-ES" b="0" dirty="0">
                <a:solidFill>
                  <a:srgbClr val="000000"/>
                </a:solidFill>
                <a:effectLst/>
                <a:latin typeface="Consolas" panose="020B0609020204030204" pitchFamily="49" charset="0"/>
              </a:rPr>
              <a:t>,</a:t>
            </a:r>
            <a:r>
              <a:rPr lang="es-ES" b="0" dirty="0">
                <a:solidFill>
                  <a:srgbClr val="A31515"/>
                </a:solidFill>
                <a:effectLst/>
                <a:latin typeface="Consolas" panose="020B0609020204030204" pitchFamily="49" charset="0"/>
              </a:rPr>
              <a:t>"Ventas por clientes"</a:t>
            </a:r>
            <a:r>
              <a:rPr lang="es-ES" b="0" dirty="0">
                <a:solidFill>
                  <a:srgbClr val="000000"/>
                </a:solidFill>
                <a:effectLst/>
                <a:latin typeface="Consolas" panose="020B0609020204030204" pitchFamily="49" charset="0"/>
              </a:rPr>
              <a:t>, </a:t>
            </a:r>
            <a:r>
              <a:rPr lang="es-ES" b="0" dirty="0">
                <a:solidFill>
                  <a:srgbClr val="3165BB"/>
                </a:solidFill>
                <a:effectLst/>
                <a:latin typeface="Consolas" panose="020B0609020204030204" pitchFamily="49" charset="0"/>
              </a:rPr>
              <a:t>sum</a:t>
            </a:r>
            <a:r>
              <a:rPr lang="es-ES" b="0" dirty="0">
                <a:solidFill>
                  <a:srgbClr val="000000"/>
                </a:solidFill>
                <a:effectLst/>
                <a:latin typeface="Consolas" panose="020B0609020204030204" pitchFamily="49" charset="0"/>
              </a:rPr>
              <a:t>(</a:t>
            </a:r>
            <a:r>
              <a:rPr lang="es-ES" b="0" dirty="0">
                <a:solidFill>
                  <a:srgbClr val="001080"/>
                </a:solidFill>
                <a:effectLst/>
                <a:latin typeface="Consolas" panose="020B0609020204030204" pitchFamily="49" charset="0"/>
              </a:rPr>
              <a:t>'detalle </a:t>
            </a:r>
            <a:r>
              <a:rPr lang="es-ES" b="0" dirty="0" err="1">
                <a:solidFill>
                  <a:srgbClr val="001080"/>
                </a:solidFill>
                <a:effectLst/>
                <a:latin typeface="Consolas" panose="020B0609020204030204" pitchFamily="49" charset="0"/>
              </a:rPr>
              <a:t>fact</a:t>
            </a:r>
            <a:r>
              <a:rPr lang="es-ES" b="0" dirty="0">
                <a:solidFill>
                  <a:srgbClr val="001080"/>
                </a:solidFill>
                <a:effectLst/>
                <a:latin typeface="Consolas" panose="020B0609020204030204" pitchFamily="49" charset="0"/>
              </a:rPr>
              <a:t>'[</a:t>
            </a:r>
            <a:r>
              <a:rPr lang="es-ES" b="0" dirty="0" err="1">
                <a:solidFill>
                  <a:srgbClr val="001080"/>
                </a:solidFill>
                <a:effectLst/>
                <a:latin typeface="Consolas" panose="020B0609020204030204" pitchFamily="49" charset="0"/>
              </a:rPr>
              <a:t>valor_venta_unitaria</a:t>
            </a:r>
            <a:r>
              <a:rPr lang="es-ES" b="0" dirty="0">
                <a:solidFill>
                  <a:srgbClr val="001080"/>
                </a:solidFill>
                <a:effectLst/>
                <a:latin typeface="Consolas" panose="020B0609020204030204" pitchFamily="49" charset="0"/>
              </a:rPr>
              <a:t>]</a:t>
            </a:r>
            <a:r>
              <a:rPr lang="es-ES" b="0" dirty="0">
                <a:solidFill>
                  <a:srgbClr val="000000"/>
                </a:solidFill>
                <a:effectLst/>
                <a:latin typeface="Consolas" panose="020B0609020204030204" pitchFamily="49" charset="0"/>
              </a:rPr>
              <a:t>))</a:t>
            </a:r>
          </a:p>
        </p:txBody>
      </p:sp>
      <p:sp>
        <p:nvSpPr>
          <p:cNvPr id="7" name="CuadroTexto 6">
            <a:extLst>
              <a:ext uri="{FF2B5EF4-FFF2-40B4-BE49-F238E27FC236}">
                <a16:creationId xmlns:a16="http://schemas.microsoft.com/office/drawing/2014/main" id="{1450CD81-FD80-413B-474C-0329E2076A24}"/>
              </a:ext>
            </a:extLst>
          </p:cNvPr>
          <p:cNvSpPr txBox="1"/>
          <p:nvPr/>
        </p:nvSpPr>
        <p:spPr>
          <a:xfrm>
            <a:off x="1458890" y="5374752"/>
            <a:ext cx="8241701" cy="1477328"/>
          </a:xfrm>
          <a:prstGeom prst="rect">
            <a:avLst/>
          </a:prstGeom>
          <a:noFill/>
        </p:spPr>
        <p:txBody>
          <a:bodyPr wrap="square">
            <a:spAutoFit/>
          </a:bodyPr>
          <a:lstStyle/>
          <a:p>
            <a:r>
              <a:rPr lang="es-CO" b="0" dirty="0">
                <a:solidFill>
                  <a:srgbClr val="000000"/>
                </a:solidFill>
                <a:effectLst/>
                <a:latin typeface="Consolas" panose="020B0609020204030204" pitchFamily="49" charset="0"/>
              </a:rPr>
              <a:t>ranking = </a:t>
            </a:r>
            <a:r>
              <a:rPr lang="es-CO" b="0" dirty="0" err="1">
                <a:solidFill>
                  <a:srgbClr val="3165BB"/>
                </a:solidFill>
                <a:effectLst/>
                <a:latin typeface="Consolas" panose="020B0609020204030204" pitchFamily="49" charset="0"/>
              </a:rPr>
              <a:t>if</a:t>
            </a:r>
            <a:r>
              <a:rPr lang="es-CO" b="0" dirty="0">
                <a:solidFill>
                  <a:srgbClr val="000000"/>
                </a:solidFill>
                <a:effectLst/>
                <a:latin typeface="Consolas" panose="020B0609020204030204" pitchFamily="49" charset="0"/>
              </a:rPr>
              <a:t> (</a:t>
            </a:r>
            <a:r>
              <a:rPr lang="es-CO" b="0" dirty="0" err="1">
                <a:solidFill>
                  <a:srgbClr val="001080"/>
                </a:solidFill>
                <a:effectLst/>
                <a:latin typeface="Consolas" panose="020B0609020204030204" pitchFamily="49" charset="0"/>
              </a:rPr>
              <a:t>ventas_agente</a:t>
            </a:r>
            <a:r>
              <a:rPr lang="es-CO" b="0" dirty="0">
                <a:solidFill>
                  <a:srgbClr val="001080"/>
                </a:solidFill>
                <a:effectLst/>
                <a:latin typeface="Consolas" panose="020B0609020204030204" pitchFamily="49" charset="0"/>
              </a:rPr>
              <a:t>[Ventas por clientes]</a:t>
            </a:r>
            <a:r>
              <a:rPr lang="es-CO" b="0" dirty="0">
                <a:solidFill>
                  <a:srgbClr val="000000"/>
                </a:solidFill>
                <a:effectLst/>
                <a:latin typeface="Consolas" panose="020B0609020204030204" pitchFamily="49" charset="0"/>
              </a:rPr>
              <a:t>&gt;</a:t>
            </a:r>
            <a:r>
              <a:rPr lang="es-CO" b="0" dirty="0">
                <a:solidFill>
                  <a:srgbClr val="09885A"/>
                </a:solidFill>
                <a:effectLst/>
                <a:latin typeface="Consolas" panose="020B0609020204030204" pitchFamily="49" charset="0"/>
              </a:rPr>
              <a:t>300000</a:t>
            </a:r>
            <a:r>
              <a:rPr lang="es-CO" b="0" dirty="0">
                <a:solidFill>
                  <a:srgbClr val="000000"/>
                </a:solidFill>
                <a:effectLst/>
                <a:latin typeface="Consolas" panose="020B0609020204030204" pitchFamily="49" charset="0"/>
              </a:rPr>
              <a:t>,</a:t>
            </a:r>
            <a:r>
              <a:rPr lang="es-CO" b="0" dirty="0">
                <a:solidFill>
                  <a:srgbClr val="09885A"/>
                </a:solidFill>
                <a:effectLst/>
                <a:latin typeface="Consolas" panose="020B0609020204030204" pitchFamily="49" charset="0"/>
              </a:rPr>
              <a:t>5</a:t>
            </a:r>
            <a:r>
              <a:rPr lang="es-CO" b="0" dirty="0">
                <a:solidFill>
                  <a:srgbClr val="000000"/>
                </a:solidFill>
                <a:effectLst/>
                <a:latin typeface="Consolas" panose="020B0609020204030204" pitchFamily="49" charset="0"/>
              </a:rPr>
              <a:t>,</a:t>
            </a:r>
          </a:p>
          <a:p>
            <a:r>
              <a:rPr lang="es-CO" b="0" dirty="0" err="1">
                <a:solidFill>
                  <a:srgbClr val="3165BB"/>
                </a:solidFill>
                <a:effectLst/>
                <a:latin typeface="Consolas" panose="020B0609020204030204" pitchFamily="49" charset="0"/>
              </a:rPr>
              <a:t>if</a:t>
            </a:r>
            <a:r>
              <a:rPr lang="es-CO" b="0" dirty="0">
                <a:solidFill>
                  <a:srgbClr val="000000"/>
                </a:solidFill>
                <a:effectLst/>
                <a:latin typeface="Consolas" panose="020B0609020204030204" pitchFamily="49" charset="0"/>
              </a:rPr>
              <a:t> (</a:t>
            </a:r>
            <a:r>
              <a:rPr lang="es-CO" b="0" dirty="0" err="1">
                <a:solidFill>
                  <a:srgbClr val="001080"/>
                </a:solidFill>
                <a:effectLst/>
                <a:latin typeface="Consolas" panose="020B0609020204030204" pitchFamily="49" charset="0"/>
              </a:rPr>
              <a:t>ventas_agente</a:t>
            </a:r>
            <a:r>
              <a:rPr lang="es-CO" b="0" dirty="0">
                <a:solidFill>
                  <a:srgbClr val="001080"/>
                </a:solidFill>
                <a:effectLst/>
                <a:latin typeface="Consolas" panose="020B0609020204030204" pitchFamily="49" charset="0"/>
              </a:rPr>
              <a:t>[Ventas por clientes]</a:t>
            </a:r>
            <a:r>
              <a:rPr lang="es-CO" b="0" dirty="0">
                <a:solidFill>
                  <a:srgbClr val="000000"/>
                </a:solidFill>
                <a:effectLst/>
                <a:latin typeface="Consolas" panose="020B0609020204030204" pitchFamily="49" charset="0"/>
              </a:rPr>
              <a:t>&gt;</a:t>
            </a:r>
            <a:r>
              <a:rPr lang="es-CO" b="0" dirty="0">
                <a:solidFill>
                  <a:srgbClr val="09885A"/>
                </a:solidFill>
                <a:effectLst/>
                <a:latin typeface="Consolas" panose="020B0609020204030204" pitchFamily="49" charset="0"/>
              </a:rPr>
              <a:t>200000</a:t>
            </a:r>
            <a:r>
              <a:rPr lang="es-CO" b="0" dirty="0">
                <a:solidFill>
                  <a:srgbClr val="000000"/>
                </a:solidFill>
                <a:effectLst/>
                <a:latin typeface="Consolas" panose="020B0609020204030204" pitchFamily="49" charset="0"/>
              </a:rPr>
              <a:t>,</a:t>
            </a:r>
            <a:r>
              <a:rPr lang="es-CO" b="0" dirty="0">
                <a:solidFill>
                  <a:srgbClr val="09885A"/>
                </a:solidFill>
                <a:effectLst/>
                <a:latin typeface="Consolas" panose="020B0609020204030204" pitchFamily="49" charset="0"/>
              </a:rPr>
              <a:t>4</a:t>
            </a:r>
            <a:r>
              <a:rPr lang="es-CO" b="0" dirty="0">
                <a:solidFill>
                  <a:srgbClr val="000000"/>
                </a:solidFill>
                <a:effectLst/>
                <a:latin typeface="Consolas" panose="020B0609020204030204" pitchFamily="49" charset="0"/>
              </a:rPr>
              <a:t>,</a:t>
            </a:r>
          </a:p>
          <a:p>
            <a:r>
              <a:rPr lang="es-CO" b="0" dirty="0" err="1">
                <a:solidFill>
                  <a:srgbClr val="3165BB"/>
                </a:solidFill>
                <a:effectLst/>
                <a:latin typeface="Consolas" panose="020B0609020204030204" pitchFamily="49" charset="0"/>
              </a:rPr>
              <a:t>if</a:t>
            </a:r>
            <a:r>
              <a:rPr lang="es-CO" b="0" dirty="0">
                <a:solidFill>
                  <a:srgbClr val="000000"/>
                </a:solidFill>
                <a:effectLst/>
                <a:latin typeface="Consolas" panose="020B0609020204030204" pitchFamily="49" charset="0"/>
              </a:rPr>
              <a:t> (</a:t>
            </a:r>
            <a:r>
              <a:rPr lang="es-CO" b="0" dirty="0" err="1">
                <a:solidFill>
                  <a:srgbClr val="001080"/>
                </a:solidFill>
                <a:effectLst/>
                <a:latin typeface="Consolas" panose="020B0609020204030204" pitchFamily="49" charset="0"/>
              </a:rPr>
              <a:t>ventas_agente</a:t>
            </a:r>
            <a:r>
              <a:rPr lang="es-CO" b="0" dirty="0">
                <a:solidFill>
                  <a:srgbClr val="001080"/>
                </a:solidFill>
                <a:effectLst/>
                <a:latin typeface="Consolas" panose="020B0609020204030204" pitchFamily="49" charset="0"/>
              </a:rPr>
              <a:t>[Ventas por clientes]</a:t>
            </a:r>
            <a:r>
              <a:rPr lang="es-CO" b="0" dirty="0">
                <a:solidFill>
                  <a:srgbClr val="000000"/>
                </a:solidFill>
                <a:effectLst/>
                <a:latin typeface="Consolas" panose="020B0609020204030204" pitchFamily="49" charset="0"/>
              </a:rPr>
              <a:t>&gt;</a:t>
            </a:r>
            <a:r>
              <a:rPr lang="es-CO" b="0" dirty="0">
                <a:solidFill>
                  <a:srgbClr val="09885A"/>
                </a:solidFill>
                <a:effectLst/>
                <a:latin typeface="Consolas" panose="020B0609020204030204" pitchFamily="49" charset="0"/>
              </a:rPr>
              <a:t>100000</a:t>
            </a:r>
            <a:r>
              <a:rPr lang="es-CO" b="0" dirty="0">
                <a:solidFill>
                  <a:srgbClr val="000000"/>
                </a:solidFill>
                <a:effectLst/>
                <a:latin typeface="Consolas" panose="020B0609020204030204" pitchFamily="49" charset="0"/>
              </a:rPr>
              <a:t>,</a:t>
            </a:r>
            <a:r>
              <a:rPr lang="es-CO" b="0" dirty="0">
                <a:solidFill>
                  <a:srgbClr val="09885A"/>
                </a:solidFill>
                <a:effectLst/>
                <a:latin typeface="Consolas" panose="020B0609020204030204" pitchFamily="49" charset="0"/>
              </a:rPr>
              <a:t>3</a:t>
            </a:r>
            <a:r>
              <a:rPr lang="es-CO" b="0" dirty="0">
                <a:solidFill>
                  <a:srgbClr val="000000"/>
                </a:solidFill>
                <a:effectLst/>
                <a:latin typeface="Consolas" panose="020B0609020204030204" pitchFamily="49" charset="0"/>
              </a:rPr>
              <a:t>,</a:t>
            </a:r>
          </a:p>
          <a:p>
            <a:r>
              <a:rPr lang="es-CO" b="0" dirty="0" err="1">
                <a:solidFill>
                  <a:srgbClr val="3165BB"/>
                </a:solidFill>
                <a:effectLst/>
                <a:latin typeface="Consolas" panose="020B0609020204030204" pitchFamily="49" charset="0"/>
              </a:rPr>
              <a:t>if</a:t>
            </a:r>
            <a:r>
              <a:rPr lang="es-CO" b="0" dirty="0">
                <a:solidFill>
                  <a:srgbClr val="000000"/>
                </a:solidFill>
                <a:effectLst/>
                <a:latin typeface="Consolas" panose="020B0609020204030204" pitchFamily="49" charset="0"/>
              </a:rPr>
              <a:t>(</a:t>
            </a:r>
            <a:r>
              <a:rPr lang="es-CO" b="0" dirty="0" err="1">
                <a:solidFill>
                  <a:srgbClr val="001080"/>
                </a:solidFill>
                <a:effectLst/>
                <a:latin typeface="Consolas" panose="020B0609020204030204" pitchFamily="49" charset="0"/>
              </a:rPr>
              <a:t>ventas_agente</a:t>
            </a:r>
            <a:r>
              <a:rPr lang="es-CO" b="0" dirty="0">
                <a:solidFill>
                  <a:srgbClr val="001080"/>
                </a:solidFill>
                <a:effectLst/>
                <a:latin typeface="Consolas" panose="020B0609020204030204" pitchFamily="49" charset="0"/>
              </a:rPr>
              <a:t>[Ventas por clientes]</a:t>
            </a:r>
            <a:r>
              <a:rPr lang="es-CO" b="0" dirty="0">
                <a:solidFill>
                  <a:srgbClr val="000000"/>
                </a:solidFill>
                <a:effectLst/>
                <a:latin typeface="Consolas" panose="020B0609020204030204" pitchFamily="49" charset="0"/>
              </a:rPr>
              <a:t>&gt;</a:t>
            </a:r>
            <a:r>
              <a:rPr lang="es-CO" b="0" dirty="0">
                <a:solidFill>
                  <a:srgbClr val="09885A"/>
                </a:solidFill>
                <a:effectLst/>
                <a:latin typeface="Consolas" panose="020B0609020204030204" pitchFamily="49" charset="0"/>
              </a:rPr>
              <a:t>50000</a:t>
            </a:r>
            <a:r>
              <a:rPr lang="es-CO" b="0" dirty="0">
                <a:solidFill>
                  <a:srgbClr val="000000"/>
                </a:solidFill>
                <a:effectLst/>
                <a:latin typeface="Consolas" panose="020B0609020204030204" pitchFamily="49" charset="0"/>
              </a:rPr>
              <a:t>,</a:t>
            </a:r>
            <a:r>
              <a:rPr lang="es-CO" b="0" dirty="0">
                <a:solidFill>
                  <a:srgbClr val="09885A"/>
                </a:solidFill>
                <a:effectLst/>
                <a:latin typeface="Consolas" panose="020B0609020204030204" pitchFamily="49" charset="0"/>
              </a:rPr>
              <a:t>2</a:t>
            </a:r>
            <a:r>
              <a:rPr lang="es-CO" b="0" dirty="0">
                <a:solidFill>
                  <a:srgbClr val="000000"/>
                </a:solidFill>
                <a:effectLst/>
                <a:latin typeface="Consolas" panose="020B0609020204030204" pitchFamily="49" charset="0"/>
              </a:rPr>
              <a:t>,</a:t>
            </a:r>
            <a:r>
              <a:rPr lang="es-CO" b="0" dirty="0">
                <a:solidFill>
                  <a:srgbClr val="09885A"/>
                </a:solidFill>
                <a:effectLst/>
                <a:latin typeface="Consolas" panose="020B0609020204030204" pitchFamily="49" charset="0"/>
              </a:rPr>
              <a:t>1</a:t>
            </a:r>
            <a:endParaRPr lang="es-CO" b="0" dirty="0">
              <a:solidFill>
                <a:srgbClr val="000000"/>
              </a:solidFill>
              <a:effectLst/>
              <a:latin typeface="Consolas" panose="020B0609020204030204" pitchFamily="49" charset="0"/>
            </a:endParaRPr>
          </a:p>
          <a:p>
            <a:r>
              <a:rPr lang="es-CO"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096295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4"/>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3400"/>
              <a:buFont typeface="Arial"/>
              <a:buNone/>
            </a:pPr>
            <a:r>
              <a:rPr lang="es-ES" b="1"/>
              <a:t>Conectarse a fuentes de datos</a:t>
            </a:r>
            <a:br>
              <a:rPr lang="es-ES" b="1"/>
            </a:br>
            <a:endParaRPr/>
          </a:p>
        </p:txBody>
      </p:sp>
      <p:sp>
        <p:nvSpPr>
          <p:cNvPr id="149" name="Google Shape;149;p4"/>
          <p:cNvSpPr txBox="1">
            <a:spLocks noGrp="1"/>
          </p:cNvSpPr>
          <p:nvPr>
            <p:ph idx="1"/>
          </p:nvPr>
        </p:nvSpPr>
        <p:spPr>
          <a:xfrm>
            <a:off x="1036320" y="1311965"/>
            <a:ext cx="10119360" cy="4557129"/>
          </a:xfrm>
          <a:prstGeom prst="rect">
            <a:avLst/>
          </a:prstGeom>
          <a:noFill/>
          <a:ln>
            <a:noFill/>
          </a:ln>
        </p:spPr>
        <p:txBody>
          <a:bodyPr spcFirstLastPara="1" wrap="square" lIns="91425" tIns="45700" rIns="91425" bIns="45700" anchor="ctr" anchorCtr="0">
            <a:noAutofit/>
          </a:bodyPr>
          <a:lstStyle/>
          <a:p>
            <a:pPr marL="0" lvl="0" indent="0" algn="l" rtl="0">
              <a:lnSpc>
                <a:spcPct val="120000"/>
              </a:lnSpc>
              <a:spcBef>
                <a:spcPts val="0"/>
              </a:spcBef>
              <a:spcAft>
                <a:spcPts val="0"/>
              </a:spcAft>
              <a:buSzPct val="90000"/>
              <a:buNone/>
            </a:pPr>
            <a:r>
              <a:rPr lang="es-ES" sz="1400" dirty="0"/>
              <a:t>El modelado de datos se da por la necesidad de conectarse a  múltiples fuentes de datos</a:t>
            </a:r>
            <a:endParaRPr sz="1400" dirty="0"/>
          </a:p>
          <a:p>
            <a:pPr marL="0" lvl="0" indent="0" algn="l" rtl="0">
              <a:lnSpc>
                <a:spcPct val="120000"/>
              </a:lnSpc>
              <a:spcBef>
                <a:spcPts val="1600"/>
              </a:spcBef>
              <a:spcAft>
                <a:spcPts val="0"/>
              </a:spcAft>
              <a:buSzPct val="90000"/>
              <a:buNone/>
            </a:pPr>
            <a:r>
              <a:rPr lang="es-ES" sz="1400" dirty="0"/>
              <a:t>Tareas del modelado:</a:t>
            </a:r>
            <a:endParaRPr sz="1400" dirty="0"/>
          </a:p>
          <a:p>
            <a:pPr marL="344488" lvl="0" indent="-344488" algn="l" rtl="0">
              <a:lnSpc>
                <a:spcPct val="120000"/>
              </a:lnSpc>
              <a:spcBef>
                <a:spcPts val="1600"/>
              </a:spcBef>
              <a:spcAft>
                <a:spcPts val="0"/>
              </a:spcAft>
              <a:buSzPct val="90000"/>
              <a:buChar char="▪"/>
            </a:pPr>
            <a:r>
              <a:rPr lang="es-ES" sz="1400" dirty="0"/>
              <a:t>Crea relaciones entre fuentes de datos</a:t>
            </a:r>
            <a:endParaRPr sz="1400" dirty="0"/>
          </a:p>
          <a:p>
            <a:pPr marL="344488" lvl="0" indent="-344488" algn="l" rtl="0">
              <a:lnSpc>
                <a:spcPct val="120000"/>
              </a:lnSpc>
              <a:spcBef>
                <a:spcPts val="1600"/>
              </a:spcBef>
              <a:spcAft>
                <a:spcPts val="0"/>
              </a:spcAft>
              <a:buSzPct val="90000"/>
              <a:buChar char="▪"/>
            </a:pPr>
            <a:r>
              <a:rPr lang="es-ES" sz="1400" dirty="0"/>
              <a:t>Crea un nuevo campo con columnas calculadas</a:t>
            </a:r>
            <a:endParaRPr sz="1400" dirty="0"/>
          </a:p>
          <a:p>
            <a:pPr marL="344488" lvl="0" indent="-344488" algn="l" rtl="0">
              <a:lnSpc>
                <a:spcPct val="120000"/>
              </a:lnSpc>
              <a:spcBef>
                <a:spcPts val="1600"/>
              </a:spcBef>
              <a:spcAft>
                <a:spcPts val="0"/>
              </a:spcAft>
              <a:buSzPct val="90000"/>
              <a:buChar char="▪"/>
            </a:pPr>
            <a:r>
              <a:rPr lang="es-ES" sz="1400" dirty="0"/>
              <a:t>Optimizar datos ocultando campos y ordenando datos de visualización</a:t>
            </a:r>
            <a:endParaRPr sz="1400" dirty="0"/>
          </a:p>
          <a:p>
            <a:pPr marL="344488" lvl="0" indent="-344488" algn="l" rtl="0">
              <a:lnSpc>
                <a:spcPct val="120000"/>
              </a:lnSpc>
              <a:spcBef>
                <a:spcPts val="1600"/>
              </a:spcBef>
              <a:spcAft>
                <a:spcPts val="0"/>
              </a:spcAft>
              <a:buSzPct val="90000"/>
              <a:buChar char="▪"/>
            </a:pPr>
            <a:r>
              <a:rPr lang="es-ES" sz="1400" dirty="0"/>
              <a:t>Crear una medida para realizar cálculos en sus datos</a:t>
            </a:r>
            <a:endParaRPr sz="1400" dirty="0"/>
          </a:p>
          <a:p>
            <a:pPr marL="344488" lvl="0" indent="-344488" algn="l" rtl="0">
              <a:lnSpc>
                <a:spcPct val="120000"/>
              </a:lnSpc>
              <a:spcBef>
                <a:spcPts val="1600"/>
              </a:spcBef>
              <a:spcAft>
                <a:spcPts val="0"/>
              </a:spcAft>
              <a:buSzPct val="90000"/>
              <a:buChar char="▪"/>
            </a:pPr>
            <a:r>
              <a:rPr lang="es-ES" sz="1400" dirty="0"/>
              <a:t>Usar una tabla calculada para crear una relación entre dos tablas</a:t>
            </a:r>
            <a:endParaRPr sz="1400" dirty="0"/>
          </a:p>
          <a:p>
            <a:pPr marL="344488" lvl="0" indent="-344488" algn="l" rtl="0">
              <a:lnSpc>
                <a:spcPct val="120000"/>
              </a:lnSpc>
              <a:spcBef>
                <a:spcPts val="1600"/>
              </a:spcBef>
              <a:spcAft>
                <a:spcPts val="0"/>
              </a:spcAft>
              <a:buSzPct val="90000"/>
              <a:buChar char="▪"/>
            </a:pPr>
            <a:r>
              <a:rPr lang="es-ES" sz="1400" dirty="0"/>
              <a:t>Formatear datos basados en tiempo para que pueda profundizar para obtener más detalles</a:t>
            </a:r>
            <a:endParaRPr sz="14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7FC721-0A42-9119-5CC6-A0110DA5978A}"/>
              </a:ext>
            </a:extLst>
          </p:cNvPr>
          <p:cNvSpPr>
            <a:spLocks noGrp="1"/>
          </p:cNvSpPr>
          <p:nvPr>
            <p:ph type="title"/>
          </p:nvPr>
        </p:nvSpPr>
        <p:spPr/>
        <p:txBody>
          <a:bodyPr/>
          <a:lstStyle/>
          <a:p>
            <a:r>
              <a:rPr lang="es-ES" b="1" i="0" dirty="0">
                <a:solidFill>
                  <a:srgbClr val="171717"/>
                </a:solidFill>
                <a:effectLst/>
                <a:latin typeface="Segoe UI" panose="020B0502040204020203" pitchFamily="34" charset="0"/>
              </a:rPr>
              <a:t>Función DISTINCTCOUNT</a:t>
            </a:r>
            <a:endParaRPr lang="es-CO" dirty="0"/>
          </a:p>
        </p:txBody>
      </p:sp>
      <p:sp>
        <p:nvSpPr>
          <p:cNvPr id="3" name="Marcador de contenido 2">
            <a:extLst>
              <a:ext uri="{FF2B5EF4-FFF2-40B4-BE49-F238E27FC236}">
                <a16:creationId xmlns:a16="http://schemas.microsoft.com/office/drawing/2014/main" id="{CCACEFA2-BC2F-340D-E39F-ABED686C62CB}"/>
              </a:ext>
            </a:extLst>
          </p:cNvPr>
          <p:cNvSpPr>
            <a:spLocks noGrp="1"/>
          </p:cNvSpPr>
          <p:nvPr>
            <p:ph idx="1"/>
          </p:nvPr>
        </p:nvSpPr>
        <p:spPr/>
        <p:txBody>
          <a:bodyPr/>
          <a:lstStyle/>
          <a:p>
            <a:pPr marL="0" indent="0" algn="l">
              <a:buNone/>
            </a:pPr>
            <a:r>
              <a:rPr lang="es-ES" b="0" i="0" dirty="0">
                <a:solidFill>
                  <a:srgbClr val="171717"/>
                </a:solidFill>
                <a:effectLst/>
                <a:latin typeface="Segoe UI" panose="020B0502040204020203" pitchFamily="34" charset="0"/>
              </a:rPr>
              <a:t>Puede usar la función </a:t>
            </a:r>
            <a:r>
              <a:rPr lang="es-ES" b="0" i="0" u="none" strike="noStrike" dirty="0">
                <a:solidFill>
                  <a:srgbClr val="171717"/>
                </a:solidFill>
                <a:effectLst/>
                <a:latin typeface="Segoe UI" panose="020B0502040204020203" pitchFamily="34" charset="0"/>
                <a:hlinkClick r:id="rId2"/>
              </a:rPr>
              <a:t>DISTINCTCOUNT</a:t>
            </a:r>
            <a:r>
              <a:rPr lang="es-ES" b="0" i="0" dirty="0">
                <a:solidFill>
                  <a:srgbClr val="171717"/>
                </a:solidFill>
                <a:effectLst/>
                <a:latin typeface="Segoe UI" panose="020B0502040204020203" pitchFamily="34" charset="0"/>
              </a:rPr>
              <a:t> de DAX para contar el número de valores distintos de una columna. Esta función es especialmente eficaz en una solución de análisis. Tenga en cuenta que el recuento de clientes es diferente del recuento de clientes </a:t>
            </a:r>
            <a:r>
              <a:rPr lang="es-ES" b="0" i="1" dirty="0">
                <a:solidFill>
                  <a:srgbClr val="171717"/>
                </a:solidFill>
                <a:effectLst/>
                <a:latin typeface="Segoe UI" panose="020B0502040204020203" pitchFamily="34" charset="0"/>
              </a:rPr>
              <a:t>distintos</a:t>
            </a:r>
            <a:r>
              <a:rPr lang="es-ES" b="0" i="0" dirty="0">
                <a:solidFill>
                  <a:srgbClr val="171717"/>
                </a:solidFill>
                <a:effectLst/>
                <a:latin typeface="Segoe UI" panose="020B0502040204020203" pitchFamily="34" charset="0"/>
              </a:rPr>
              <a:t>. Este último no cuenta los clientes repetidos, por lo que la diferencia es "cuántos clientes" con respecto a "cuántos clientes </a:t>
            </a:r>
            <a:r>
              <a:rPr lang="es-ES" b="0" i="1" dirty="0">
                <a:solidFill>
                  <a:srgbClr val="171717"/>
                </a:solidFill>
                <a:effectLst/>
                <a:latin typeface="Segoe UI" panose="020B0502040204020203" pitchFamily="34" charset="0"/>
              </a:rPr>
              <a:t>distintos</a:t>
            </a:r>
            <a:r>
              <a:rPr lang="es-ES" b="0" i="0" dirty="0">
                <a:solidFill>
                  <a:srgbClr val="171717"/>
                </a:solidFill>
                <a:effectLst/>
                <a:latin typeface="Segoe UI" panose="020B0502040204020203" pitchFamily="34" charset="0"/>
              </a:rPr>
              <a:t>".</a:t>
            </a:r>
          </a:p>
          <a:p>
            <a:pPr marL="0" indent="0">
              <a:buNone/>
            </a:pPr>
            <a:endParaRPr lang="es-CO" dirty="0"/>
          </a:p>
        </p:txBody>
      </p:sp>
      <p:pic>
        <p:nvPicPr>
          <p:cNvPr id="5" name="Imagen 4">
            <a:extLst>
              <a:ext uri="{FF2B5EF4-FFF2-40B4-BE49-F238E27FC236}">
                <a16:creationId xmlns:a16="http://schemas.microsoft.com/office/drawing/2014/main" id="{749ECF94-1004-2E34-4E5C-C28EF25E27B8}"/>
              </a:ext>
            </a:extLst>
          </p:cNvPr>
          <p:cNvPicPr>
            <a:picLocks noChangeAspect="1"/>
          </p:cNvPicPr>
          <p:nvPr/>
        </p:nvPicPr>
        <p:blipFill>
          <a:blip r:embed="rId3"/>
          <a:stretch>
            <a:fillRect/>
          </a:stretch>
        </p:blipFill>
        <p:spPr>
          <a:xfrm>
            <a:off x="5693811" y="3279435"/>
            <a:ext cx="4238418" cy="3247953"/>
          </a:xfrm>
          <a:prstGeom prst="rect">
            <a:avLst/>
          </a:prstGeom>
        </p:spPr>
      </p:pic>
    </p:spTree>
    <p:extLst>
      <p:ext uri="{BB962C8B-B14F-4D97-AF65-F5344CB8AC3E}">
        <p14:creationId xmlns:p14="http://schemas.microsoft.com/office/powerpoint/2010/main" val="33534420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0DEF9D-1490-D0FD-9C53-6FCF92738FED}"/>
              </a:ext>
            </a:extLst>
          </p:cNvPr>
          <p:cNvSpPr>
            <a:spLocks noGrp="1"/>
          </p:cNvSpPr>
          <p:nvPr>
            <p:ph type="title"/>
          </p:nvPr>
        </p:nvSpPr>
        <p:spPr/>
        <p:txBody>
          <a:bodyPr/>
          <a:lstStyle/>
          <a:p>
            <a:r>
              <a:rPr lang="es-ES" dirty="0"/>
              <a:t>Función DIVIDE</a:t>
            </a:r>
            <a:endParaRPr lang="es-CO" dirty="0"/>
          </a:p>
        </p:txBody>
      </p:sp>
      <p:sp>
        <p:nvSpPr>
          <p:cNvPr id="3" name="Marcador de contenido 2">
            <a:extLst>
              <a:ext uri="{FF2B5EF4-FFF2-40B4-BE49-F238E27FC236}">
                <a16:creationId xmlns:a16="http://schemas.microsoft.com/office/drawing/2014/main" id="{D7DB3B91-9629-C865-5BDB-FDF6795BF961}"/>
              </a:ext>
            </a:extLst>
          </p:cNvPr>
          <p:cNvSpPr>
            <a:spLocks noGrp="1"/>
          </p:cNvSpPr>
          <p:nvPr>
            <p:ph idx="1"/>
          </p:nvPr>
        </p:nvSpPr>
        <p:spPr/>
        <p:txBody>
          <a:bodyPr/>
          <a:lstStyle/>
          <a:p>
            <a:r>
              <a:rPr lang="es-ES" dirty="0"/>
              <a:t>Puede usar la función DIVIDE de DAX para lograr la división. Debe pasar expresiones de numerador y denominador. Opcionalmente, puede pasar un valor que represente un resultado alternativo. La sintaxis de la función DIVIDE es:</a:t>
            </a:r>
          </a:p>
          <a:p>
            <a:r>
              <a:rPr lang="es-ES" dirty="0"/>
              <a:t>DIVIDE(&lt;</a:t>
            </a:r>
            <a:r>
              <a:rPr lang="es-ES" dirty="0" err="1"/>
              <a:t>numerator</a:t>
            </a:r>
            <a:r>
              <a:rPr lang="es-ES" dirty="0"/>
              <a:t>&gt;, &lt;</a:t>
            </a:r>
            <a:r>
              <a:rPr lang="es-ES" dirty="0" err="1"/>
              <a:t>denominator</a:t>
            </a:r>
            <a:r>
              <a:rPr lang="es-ES" dirty="0"/>
              <a:t>&gt; [,&lt;</a:t>
            </a:r>
            <a:r>
              <a:rPr lang="es-ES" dirty="0" err="1"/>
              <a:t>alternateresult</a:t>
            </a:r>
            <a:r>
              <a:rPr lang="es-ES" dirty="0"/>
              <a:t>&gt;])</a:t>
            </a:r>
          </a:p>
          <a:p>
            <a:pPr marL="0" indent="0">
              <a:buNone/>
            </a:pPr>
            <a:endParaRPr lang="es-ES" dirty="0"/>
          </a:p>
          <a:p>
            <a:r>
              <a:rPr lang="es-ES" dirty="0"/>
              <a:t>La función DIVIDE se diseñó para controlar automáticamente la división por cero casos. Si no se pasa un resultado alternativo y el denominador es cero o BLANK, la función devuelve BLANK. Cuando se pasa un resultado alternativo, se devuelve este resultado en lugar de BLANK.</a:t>
            </a:r>
            <a:endParaRPr lang="es-CO" dirty="0"/>
          </a:p>
        </p:txBody>
      </p:sp>
    </p:spTree>
    <p:extLst>
      <p:ext uri="{BB962C8B-B14F-4D97-AF65-F5344CB8AC3E}">
        <p14:creationId xmlns:p14="http://schemas.microsoft.com/office/powerpoint/2010/main" val="42365014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9F57C4-D3D8-05E3-6C7D-FA59798BEA38}"/>
              </a:ext>
            </a:extLst>
          </p:cNvPr>
          <p:cNvSpPr>
            <a:spLocks noGrp="1"/>
          </p:cNvSpPr>
          <p:nvPr>
            <p:ph type="title"/>
          </p:nvPr>
        </p:nvSpPr>
        <p:spPr/>
        <p:txBody>
          <a:bodyPr/>
          <a:lstStyle/>
          <a:p>
            <a:r>
              <a:rPr lang="es-CO" b="1" i="0" dirty="0">
                <a:solidFill>
                  <a:srgbClr val="171717"/>
                </a:solidFill>
                <a:effectLst/>
                <a:latin typeface="Segoe UI" panose="020B0502040204020203" pitchFamily="34" charset="0"/>
              </a:rPr>
              <a:t>Uso de operadores de DAX</a:t>
            </a:r>
            <a:endParaRPr lang="es-CO" dirty="0"/>
          </a:p>
        </p:txBody>
      </p:sp>
      <p:sp>
        <p:nvSpPr>
          <p:cNvPr id="3" name="Marcador de contenido 2">
            <a:extLst>
              <a:ext uri="{FF2B5EF4-FFF2-40B4-BE49-F238E27FC236}">
                <a16:creationId xmlns:a16="http://schemas.microsoft.com/office/drawing/2014/main" id="{4A8B16FF-5BB8-0E01-BFDC-BED0769D6BB5}"/>
              </a:ext>
            </a:extLst>
          </p:cNvPr>
          <p:cNvSpPr>
            <a:spLocks noGrp="1"/>
          </p:cNvSpPr>
          <p:nvPr>
            <p:ph idx="1"/>
          </p:nvPr>
        </p:nvSpPr>
        <p:spPr/>
        <p:txBody>
          <a:bodyPr/>
          <a:lstStyle/>
          <a:p>
            <a:r>
              <a:rPr lang="es-ES" b="0" i="0" dirty="0">
                <a:solidFill>
                  <a:srgbClr val="171717"/>
                </a:solidFill>
                <a:effectLst/>
                <a:latin typeface="Segoe UI" panose="020B0502040204020203" pitchFamily="34" charset="0"/>
              </a:rPr>
              <a:t>Las fórmulas de DAX pueden usar </a:t>
            </a:r>
            <a:r>
              <a:rPr lang="es-ES" b="0" i="1" dirty="0">
                <a:solidFill>
                  <a:srgbClr val="171717"/>
                </a:solidFill>
                <a:effectLst/>
                <a:latin typeface="Segoe UI" panose="020B0502040204020203" pitchFamily="34" charset="0"/>
              </a:rPr>
              <a:t>operadores de DAX</a:t>
            </a:r>
            <a:r>
              <a:rPr lang="es-ES" b="0" i="0" dirty="0">
                <a:solidFill>
                  <a:srgbClr val="171717"/>
                </a:solidFill>
                <a:effectLst/>
                <a:latin typeface="Segoe UI" panose="020B0502040204020203" pitchFamily="34" charset="0"/>
              </a:rPr>
              <a:t> para crear expresiones que pueden realizar cálculos aritméticos, comparar valores, trabajar con cadenas o probar condiciones.</a:t>
            </a:r>
            <a:endParaRPr lang="es-CO" dirty="0"/>
          </a:p>
        </p:txBody>
      </p:sp>
      <p:pic>
        <p:nvPicPr>
          <p:cNvPr id="5" name="Imagen 4">
            <a:extLst>
              <a:ext uri="{FF2B5EF4-FFF2-40B4-BE49-F238E27FC236}">
                <a16:creationId xmlns:a16="http://schemas.microsoft.com/office/drawing/2014/main" id="{230E8854-DD22-964E-1820-C4D0AE2F2E60}"/>
              </a:ext>
            </a:extLst>
          </p:cNvPr>
          <p:cNvPicPr>
            <a:picLocks noChangeAspect="1"/>
          </p:cNvPicPr>
          <p:nvPr/>
        </p:nvPicPr>
        <p:blipFill>
          <a:blip r:embed="rId2"/>
          <a:stretch>
            <a:fillRect/>
          </a:stretch>
        </p:blipFill>
        <p:spPr>
          <a:xfrm>
            <a:off x="1203962" y="2729948"/>
            <a:ext cx="9191625" cy="3609975"/>
          </a:xfrm>
          <a:prstGeom prst="rect">
            <a:avLst/>
          </a:prstGeom>
        </p:spPr>
      </p:pic>
    </p:spTree>
    <p:extLst>
      <p:ext uri="{BB962C8B-B14F-4D97-AF65-F5344CB8AC3E}">
        <p14:creationId xmlns:p14="http://schemas.microsoft.com/office/powerpoint/2010/main" val="20663412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954267-5402-DEBD-5E2D-ADA11BDD1908}"/>
              </a:ext>
            </a:extLst>
          </p:cNvPr>
          <p:cNvSpPr>
            <a:spLocks noGrp="1"/>
          </p:cNvSpPr>
          <p:nvPr>
            <p:ph type="title"/>
          </p:nvPr>
        </p:nvSpPr>
        <p:spPr/>
        <p:txBody>
          <a:bodyPr/>
          <a:lstStyle/>
          <a:p>
            <a:r>
              <a:rPr lang="es-ES" b="1" i="0" dirty="0">
                <a:solidFill>
                  <a:srgbClr val="171717"/>
                </a:solidFill>
                <a:effectLst/>
                <a:latin typeface="Segoe UI" panose="020B0502040204020203" pitchFamily="34" charset="0"/>
              </a:rPr>
              <a:t>Operadores de comparación</a:t>
            </a:r>
            <a:endParaRPr lang="es-CO" dirty="0"/>
          </a:p>
        </p:txBody>
      </p:sp>
      <p:sp>
        <p:nvSpPr>
          <p:cNvPr id="3" name="Marcador de contenido 2">
            <a:extLst>
              <a:ext uri="{FF2B5EF4-FFF2-40B4-BE49-F238E27FC236}">
                <a16:creationId xmlns:a16="http://schemas.microsoft.com/office/drawing/2014/main" id="{22730068-1D3B-E013-AAA4-103C81CB55BA}"/>
              </a:ext>
            </a:extLst>
          </p:cNvPr>
          <p:cNvSpPr>
            <a:spLocks noGrp="1"/>
          </p:cNvSpPr>
          <p:nvPr>
            <p:ph idx="1"/>
          </p:nvPr>
        </p:nvSpPr>
        <p:spPr/>
        <p:txBody>
          <a:bodyPr/>
          <a:lstStyle/>
          <a:p>
            <a:pPr algn="l"/>
            <a:r>
              <a:rPr lang="es-ES" b="0" i="0" dirty="0">
                <a:solidFill>
                  <a:srgbClr val="171717"/>
                </a:solidFill>
                <a:effectLst/>
                <a:latin typeface="Segoe UI" panose="020B0502040204020203" pitchFamily="34" charset="0"/>
              </a:rPr>
              <a:t>En la tabla siguiente se enumeran los operadores de comparación, que se utilizan para comparar dos valores. El resultado es TRUE o FALSE.</a:t>
            </a:r>
          </a:p>
          <a:p>
            <a:endParaRPr lang="es-CO" dirty="0"/>
          </a:p>
        </p:txBody>
      </p:sp>
      <p:pic>
        <p:nvPicPr>
          <p:cNvPr id="5" name="Imagen 4">
            <a:extLst>
              <a:ext uri="{FF2B5EF4-FFF2-40B4-BE49-F238E27FC236}">
                <a16:creationId xmlns:a16="http://schemas.microsoft.com/office/drawing/2014/main" id="{2977C28B-D3C1-924F-08CE-41E475B6C9D3}"/>
              </a:ext>
            </a:extLst>
          </p:cNvPr>
          <p:cNvPicPr>
            <a:picLocks noChangeAspect="1"/>
          </p:cNvPicPr>
          <p:nvPr/>
        </p:nvPicPr>
        <p:blipFill>
          <a:blip r:embed="rId2"/>
          <a:stretch>
            <a:fillRect/>
          </a:stretch>
        </p:blipFill>
        <p:spPr>
          <a:xfrm>
            <a:off x="1800665" y="2271576"/>
            <a:ext cx="8382995" cy="4325315"/>
          </a:xfrm>
          <a:prstGeom prst="rect">
            <a:avLst/>
          </a:prstGeom>
        </p:spPr>
      </p:pic>
    </p:spTree>
    <p:extLst>
      <p:ext uri="{BB962C8B-B14F-4D97-AF65-F5344CB8AC3E}">
        <p14:creationId xmlns:p14="http://schemas.microsoft.com/office/powerpoint/2010/main" val="24041378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EF4B9F-D225-30C0-CF75-B3AF53FF6F1D}"/>
              </a:ext>
            </a:extLst>
          </p:cNvPr>
          <p:cNvSpPr>
            <a:spLocks noGrp="1"/>
          </p:cNvSpPr>
          <p:nvPr>
            <p:ph type="title"/>
          </p:nvPr>
        </p:nvSpPr>
        <p:spPr/>
        <p:txBody>
          <a:bodyPr/>
          <a:lstStyle/>
          <a:p>
            <a:r>
              <a:rPr lang="es-ES" dirty="0"/>
              <a:t>Operador de concatenación de texto</a:t>
            </a:r>
            <a:br>
              <a:rPr lang="es-ES" dirty="0"/>
            </a:br>
            <a:endParaRPr lang="es-CO" dirty="0"/>
          </a:p>
        </p:txBody>
      </p:sp>
      <p:sp>
        <p:nvSpPr>
          <p:cNvPr id="3" name="Marcador de contenido 2">
            <a:extLst>
              <a:ext uri="{FF2B5EF4-FFF2-40B4-BE49-F238E27FC236}">
                <a16:creationId xmlns:a16="http://schemas.microsoft.com/office/drawing/2014/main" id="{1283320C-23BC-6AFD-7FC2-B286A9FF0552}"/>
              </a:ext>
            </a:extLst>
          </p:cNvPr>
          <p:cNvSpPr>
            <a:spLocks noGrp="1"/>
          </p:cNvSpPr>
          <p:nvPr>
            <p:ph idx="1"/>
          </p:nvPr>
        </p:nvSpPr>
        <p:spPr/>
        <p:txBody>
          <a:bodyPr/>
          <a:lstStyle/>
          <a:p>
            <a:r>
              <a:rPr lang="es-ES" dirty="0"/>
              <a:t>Use el carácter de Y comercial (&amp;) para conectar o concatenar dos valores de texto para generar un valor de texto continuo. Por ejemplo, considere la definición de columna calculada siguiente:</a:t>
            </a:r>
          </a:p>
          <a:p>
            <a:endParaRPr lang="es-ES" dirty="0"/>
          </a:p>
          <a:p>
            <a:pPr marL="0" indent="0">
              <a:buNone/>
            </a:pPr>
            <a:r>
              <a:rPr lang="es-ES" dirty="0"/>
              <a:t>Modelo Color = Producto[Modelo] &amp; "-" &amp; Producto[Color]</a:t>
            </a:r>
            <a:endParaRPr lang="es-CO" dirty="0"/>
          </a:p>
        </p:txBody>
      </p:sp>
    </p:spTree>
    <p:extLst>
      <p:ext uri="{BB962C8B-B14F-4D97-AF65-F5344CB8AC3E}">
        <p14:creationId xmlns:p14="http://schemas.microsoft.com/office/powerpoint/2010/main" val="41675415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71961E-000B-9A15-0D54-D873ED1B2AD1}"/>
              </a:ext>
            </a:extLst>
          </p:cNvPr>
          <p:cNvSpPr>
            <a:spLocks noGrp="1"/>
          </p:cNvSpPr>
          <p:nvPr>
            <p:ph type="title"/>
          </p:nvPr>
        </p:nvSpPr>
        <p:spPr/>
        <p:txBody>
          <a:bodyPr/>
          <a:lstStyle/>
          <a:p>
            <a:r>
              <a:rPr lang="es-ES" dirty="0"/>
              <a:t>Operadores lógicos</a:t>
            </a:r>
            <a:endParaRPr lang="es-CO" dirty="0"/>
          </a:p>
        </p:txBody>
      </p:sp>
      <p:sp>
        <p:nvSpPr>
          <p:cNvPr id="3" name="Marcador de contenido 2">
            <a:extLst>
              <a:ext uri="{FF2B5EF4-FFF2-40B4-BE49-F238E27FC236}">
                <a16:creationId xmlns:a16="http://schemas.microsoft.com/office/drawing/2014/main" id="{8EDA6806-A933-E349-CE56-C45978CE2BD0}"/>
              </a:ext>
            </a:extLst>
          </p:cNvPr>
          <p:cNvSpPr>
            <a:spLocks noGrp="1"/>
          </p:cNvSpPr>
          <p:nvPr>
            <p:ph idx="1"/>
          </p:nvPr>
        </p:nvSpPr>
        <p:spPr/>
        <p:txBody>
          <a:bodyPr/>
          <a:lstStyle/>
          <a:p>
            <a:pPr marL="0" indent="0">
              <a:buNone/>
            </a:pPr>
            <a:r>
              <a:rPr lang="es-ES" dirty="0"/>
              <a:t>Use operadores lógicos para combinar expresiones para generar un solo resultado. En la siguiente tabla se presentan todos los operadores lógicos.</a:t>
            </a:r>
            <a:endParaRPr lang="es-CO" dirty="0"/>
          </a:p>
        </p:txBody>
      </p:sp>
      <p:pic>
        <p:nvPicPr>
          <p:cNvPr id="5" name="Imagen 4">
            <a:extLst>
              <a:ext uri="{FF2B5EF4-FFF2-40B4-BE49-F238E27FC236}">
                <a16:creationId xmlns:a16="http://schemas.microsoft.com/office/drawing/2014/main" id="{B071E8A7-9F1C-1B05-E78B-071877EFC128}"/>
              </a:ext>
            </a:extLst>
          </p:cNvPr>
          <p:cNvPicPr>
            <a:picLocks noChangeAspect="1"/>
          </p:cNvPicPr>
          <p:nvPr/>
        </p:nvPicPr>
        <p:blipFill>
          <a:blip r:embed="rId2"/>
          <a:stretch>
            <a:fillRect/>
          </a:stretch>
        </p:blipFill>
        <p:spPr>
          <a:xfrm>
            <a:off x="1203960" y="2676939"/>
            <a:ext cx="8979699" cy="3838575"/>
          </a:xfrm>
          <a:prstGeom prst="rect">
            <a:avLst/>
          </a:prstGeom>
        </p:spPr>
      </p:pic>
    </p:spTree>
    <p:extLst>
      <p:ext uri="{BB962C8B-B14F-4D97-AF65-F5344CB8AC3E}">
        <p14:creationId xmlns:p14="http://schemas.microsoft.com/office/powerpoint/2010/main" val="23190969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BA87D6-F8D2-BFF8-A866-CE35CB53BCD7}"/>
              </a:ext>
            </a:extLst>
          </p:cNvPr>
          <p:cNvSpPr>
            <a:spLocks noGrp="1"/>
          </p:cNvSpPr>
          <p:nvPr>
            <p:ph type="title"/>
          </p:nvPr>
        </p:nvSpPr>
        <p:spPr/>
        <p:txBody>
          <a:bodyPr/>
          <a:lstStyle/>
          <a:p>
            <a:r>
              <a:rPr lang="es-ES" dirty="0"/>
              <a:t>Operadores lógicos</a:t>
            </a:r>
            <a:endParaRPr lang="es-CO" dirty="0"/>
          </a:p>
        </p:txBody>
      </p:sp>
      <p:sp>
        <p:nvSpPr>
          <p:cNvPr id="3" name="Marcador de contenido 2">
            <a:extLst>
              <a:ext uri="{FF2B5EF4-FFF2-40B4-BE49-F238E27FC236}">
                <a16:creationId xmlns:a16="http://schemas.microsoft.com/office/drawing/2014/main" id="{0C90D57E-5B2F-3F13-6D11-06CBB132B774}"/>
              </a:ext>
            </a:extLst>
          </p:cNvPr>
          <p:cNvSpPr>
            <a:spLocks noGrp="1"/>
          </p:cNvSpPr>
          <p:nvPr>
            <p:ph idx="1"/>
          </p:nvPr>
        </p:nvSpPr>
        <p:spPr/>
        <p:txBody>
          <a:bodyPr/>
          <a:lstStyle/>
          <a:p>
            <a:pPr marL="0" indent="0">
              <a:buNone/>
            </a:pPr>
            <a:r>
              <a:rPr lang="es-ES" b="0" i="0" dirty="0">
                <a:solidFill>
                  <a:srgbClr val="171717"/>
                </a:solidFill>
                <a:effectLst/>
                <a:latin typeface="Segoe UI" panose="020B0502040204020203" pitchFamily="34" charset="0"/>
              </a:rPr>
              <a:t>Un ejemplo en el que se usa el operador lógico IN es la definición de medida </a:t>
            </a:r>
            <a:r>
              <a:rPr lang="es-ES" b="1" i="0" dirty="0">
                <a:solidFill>
                  <a:srgbClr val="171717"/>
                </a:solidFill>
                <a:effectLst/>
                <a:latin typeface="Segoe UI" panose="020B0502040204020203" pitchFamily="34" charset="0"/>
              </a:rPr>
              <a:t>ANZ </a:t>
            </a:r>
            <a:r>
              <a:rPr lang="es-ES" b="1" i="0" dirty="0" err="1">
                <a:solidFill>
                  <a:srgbClr val="171717"/>
                </a:solidFill>
                <a:effectLst/>
                <a:latin typeface="Segoe UI" panose="020B0502040204020203" pitchFamily="34" charset="0"/>
              </a:rPr>
              <a:t>Revenue</a:t>
            </a:r>
            <a:r>
              <a:rPr lang="es-ES" b="0" i="0" dirty="0">
                <a:solidFill>
                  <a:srgbClr val="171717"/>
                </a:solidFill>
                <a:effectLst/>
                <a:latin typeface="Segoe UI" panose="020B0502040204020203" pitchFamily="34" charset="0"/>
              </a:rPr>
              <a:t>, que usa la función </a:t>
            </a:r>
            <a:r>
              <a:rPr lang="es-ES" b="0" i="0" u="none" strike="noStrike" dirty="0">
                <a:effectLst/>
                <a:latin typeface="Segoe UI" panose="020B0502040204020203" pitchFamily="34" charset="0"/>
                <a:hlinkClick r:id="rId2"/>
              </a:rPr>
              <a:t>CALCULATE</a:t>
            </a:r>
            <a:r>
              <a:rPr lang="es-ES" b="0" i="0" dirty="0">
                <a:solidFill>
                  <a:srgbClr val="171717"/>
                </a:solidFill>
                <a:effectLst/>
                <a:latin typeface="Segoe UI" panose="020B0502040204020203" pitchFamily="34" charset="0"/>
              </a:rPr>
              <a:t> de DAX para aplicar un filtro específico de dos países: Australia y Nueva Zelanda.</a:t>
            </a:r>
          </a:p>
          <a:p>
            <a:pPr marL="0" indent="0">
              <a:buNone/>
            </a:pPr>
            <a:endParaRPr lang="es-ES" dirty="0">
              <a:solidFill>
                <a:srgbClr val="171717"/>
              </a:solidFill>
              <a:latin typeface="Segoe UI" panose="020B0502040204020203" pitchFamily="34" charset="0"/>
            </a:endParaRPr>
          </a:p>
          <a:p>
            <a:pPr marL="0" indent="0">
              <a:buNone/>
            </a:pPr>
            <a:endParaRPr lang="es-ES" dirty="0">
              <a:solidFill>
                <a:srgbClr val="171717"/>
              </a:solidFill>
              <a:latin typeface="Segoe UI" panose="020B0502040204020203" pitchFamily="34" charset="0"/>
            </a:endParaRPr>
          </a:p>
          <a:p>
            <a:pPr marL="0" indent="0">
              <a:buNone/>
            </a:pPr>
            <a:r>
              <a:rPr lang="en-US" b="0" i="0" dirty="0">
                <a:solidFill>
                  <a:srgbClr val="171717"/>
                </a:solidFill>
                <a:effectLst/>
                <a:latin typeface="SFMono-Regular"/>
              </a:rPr>
              <a:t>ANZ Ventas = </a:t>
            </a:r>
            <a:r>
              <a:rPr lang="en-US" b="0" i="0" dirty="0">
                <a:solidFill>
                  <a:srgbClr val="0101FD"/>
                </a:solidFill>
                <a:effectLst/>
                <a:latin typeface="SFMono-Regular"/>
              </a:rPr>
              <a:t>CALCULATE</a:t>
            </a:r>
            <a:r>
              <a:rPr lang="en-US" b="0" i="0" dirty="0">
                <a:solidFill>
                  <a:srgbClr val="171717"/>
                </a:solidFill>
                <a:effectLst/>
                <a:latin typeface="SFMono-Regular"/>
              </a:rPr>
              <a:t>( [Ventas], </a:t>
            </a:r>
            <a:r>
              <a:rPr lang="en-US" b="0" i="0" dirty="0" err="1">
                <a:solidFill>
                  <a:srgbClr val="171717"/>
                </a:solidFill>
                <a:effectLst/>
                <a:latin typeface="SFMono-Regular"/>
              </a:rPr>
              <a:t>Cliente</a:t>
            </a:r>
            <a:r>
              <a:rPr lang="en-US" b="0" i="0" dirty="0">
                <a:solidFill>
                  <a:srgbClr val="171717"/>
                </a:solidFill>
                <a:effectLst/>
                <a:latin typeface="SFMono-Regular"/>
              </a:rPr>
              <a:t>[</a:t>
            </a:r>
            <a:r>
              <a:rPr lang="en-US" b="0" i="0" dirty="0" err="1">
                <a:solidFill>
                  <a:srgbClr val="171717"/>
                </a:solidFill>
                <a:effectLst/>
                <a:latin typeface="SFMono-Regular"/>
              </a:rPr>
              <a:t>Pais</a:t>
            </a:r>
            <a:r>
              <a:rPr lang="en-US" b="0" i="0" dirty="0">
                <a:solidFill>
                  <a:srgbClr val="171717"/>
                </a:solidFill>
                <a:effectLst/>
                <a:latin typeface="SFMono-Regular"/>
              </a:rPr>
              <a:t>] IN { </a:t>
            </a:r>
            <a:r>
              <a:rPr lang="en-US" b="0" i="0" dirty="0">
                <a:solidFill>
                  <a:srgbClr val="A31515"/>
                </a:solidFill>
                <a:effectLst/>
                <a:latin typeface="SFMono-Regular"/>
              </a:rPr>
              <a:t>"Australia"</a:t>
            </a:r>
            <a:r>
              <a:rPr lang="en-US" b="0" i="0" dirty="0">
                <a:solidFill>
                  <a:srgbClr val="171717"/>
                </a:solidFill>
                <a:effectLst/>
                <a:latin typeface="SFMono-Regular"/>
              </a:rPr>
              <a:t>, </a:t>
            </a:r>
            <a:r>
              <a:rPr lang="en-US" b="0" i="0" dirty="0">
                <a:solidFill>
                  <a:srgbClr val="A31515"/>
                </a:solidFill>
                <a:effectLst/>
                <a:latin typeface="SFMono-Regular"/>
              </a:rPr>
              <a:t>"New Zealand"</a:t>
            </a:r>
            <a:r>
              <a:rPr lang="en-US" b="0" i="0" dirty="0">
                <a:solidFill>
                  <a:srgbClr val="171717"/>
                </a:solidFill>
                <a:effectLst/>
                <a:latin typeface="SFMono-Regular"/>
              </a:rPr>
              <a:t> } )</a:t>
            </a:r>
            <a:endParaRPr lang="es-CO" dirty="0"/>
          </a:p>
        </p:txBody>
      </p:sp>
    </p:spTree>
    <p:extLst>
      <p:ext uri="{BB962C8B-B14F-4D97-AF65-F5344CB8AC3E}">
        <p14:creationId xmlns:p14="http://schemas.microsoft.com/office/powerpoint/2010/main" val="29264858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0B8BDB-908D-F3D1-1143-3610DC00DF50}"/>
              </a:ext>
            </a:extLst>
          </p:cNvPr>
          <p:cNvSpPr>
            <a:spLocks noGrp="1"/>
          </p:cNvSpPr>
          <p:nvPr>
            <p:ph type="title"/>
          </p:nvPr>
        </p:nvSpPr>
        <p:spPr/>
        <p:txBody>
          <a:bodyPr/>
          <a:lstStyle/>
          <a:p>
            <a:r>
              <a:rPr lang="es-ES" b="1" i="0" dirty="0">
                <a:solidFill>
                  <a:srgbClr val="171717"/>
                </a:solidFill>
                <a:effectLst/>
                <a:latin typeface="Segoe UI" panose="020B0502040204020203" pitchFamily="34" charset="0"/>
              </a:rPr>
              <a:t>Uso de variables de DAX</a:t>
            </a:r>
            <a:br>
              <a:rPr lang="es-ES" b="1" i="0" dirty="0">
                <a:solidFill>
                  <a:srgbClr val="171717"/>
                </a:solidFill>
                <a:effectLst/>
                <a:latin typeface="Segoe UI" panose="020B0502040204020203" pitchFamily="34" charset="0"/>
              </a:rPr>
            </a:br>
            <a:endParaRPr lang="es-CO" dirty="0"/>
          </a:p>
        </p:txBody>
      </p:sp>
      <p:sp>
        <p:nvSpPr>
          <p:cNvPr id="3" name="Marcador de contenido 2">
            <a:extLst>
              <a:ext uri="{FF2B5EF4-FFF2-40B4-BE49-F238E27FC236}">
                <a16:creationId xmlns:a16="http://schemas.microsoft.com/office/drawing/2014/main" id="{9C728F46-5C2E-ABD1-4DD7-B5EEB0B8CCA7}"/>
              </a:ext>
            </a:extLst>
          </p:cNvPr>
          <p:cNvSpPr>
            <a:spLocks noGrp="1"/>
          </p:cNvSpPr>
          <p:nvPr>
            <p:ph idx="1"/>
          </p:nvPr>
        </p:nvSpPr>
        <p:spPr/>
        <p:txBody>
          <a:bodyPr/>
          <a:lstStyle/>
          <a:p>
            <a:pPr algn="l"/>
            <a:r>
              <a:rPr lang="es-ES" b="0" i="0" dirty="0">
                <a:solidFill>
                  <a:srgbClr val="171717"/>
                </a:solidFill>
                <a:effectLst/>
                <a:latin typeface="Segoe UI" panose="020B0502040204020203" pitchFamily="34" charset="0"/>
              </a:rPr>
              <a:t>Puede declarar </a:t>
            </a:r>
            <a:r>
              <a:rPr lang="es-ES" b="0" i="1" dirty="0">
                <a:solidFill>
                  <a:srgbClr val="171717"/>
                </a:solidFill>
                <a:effectLst/>
                <a:latin typeface="Segoe UI" panose="020B0502040204020203" pitchFamily="34" charset="0"/>
              </a:rPr>
              <a:t>variables de DAX</a:t>
            </a:r>
            <a:r>
              <a:rPr lang="es-ES" b="0" i="0" dirty="0">
                <a:solidFill>
                  <a:srgbClr val="171717"/>
                </a:solidFill>
                <a:effectLst/>
                <a:latin typeface="Segoe UI" panose="020B0502040204020203" pitchFamily="34" charset="0"/>
              </a:rPr>
              <a:t> en las expresiones de fórmula. Al declarar al menos una variable, se utiliza una cláusula RETURN para definir la expresión, que luego hace referencia a las variables.</a:t>
            </a:r>
          </a:p>
          <a:p>
            <a:pPr algn="l"/>
            <a:r>
              <a:rPr lang="es-ES" b="0" i="0" dirty="0">
                <a:solidFill>
                  <a:srgbClr val="171717"/>
                </a:solidFill>
                <a:effectLst/>
                <a:latin typeface="Segoe UI" panose="020B0502040204020203" pitchFamily="34" charset="0"/>
              </a:rPr>
              <a:t>Se recomienda usar variables porque ofrecen varias ventajas:</a:t>
            </a:r>
          </a:p>
          <a:p>
            <a:pPr algn="l">
              <a:buFont typeface="Arial" panose="020B0604020202020204" pitchFamily="34" charset="0"/>
              <a:buChar char="•"/>
            </a:pPr>
            <a:r>
              <a:rPr lang="es-ES" b="0" i="0" dirty="0">
                <a:solidFill>
                  <a:srgbClr val="171717"/>
                </a:solidFill>
                <a:effectLst/>
                <a:latin typeface="Segoe UI" panose="020B0502040204020203" pitchFamily="34" charset="0"/>
              </a:rPr>
              <a:t>Mejorar la legibilidad y el mantenimiento de las fórmulas.</a:t>
            </a:r>
          </a:p>
          <a:p>
            <a:pPr algn="l">
              <a:buFont typeface="Arial" panose="020B0604020202020204" pitchFamily="34" charset="0"/>
              <a:buChar char="•"/>
            </a:pPr>
            <a:r>
              <a:rPr lang="es-ES" b="0" i="0" dirty="0">
                <a:solidFill>
                  <a:srgbClr val="171717"/>
                </a:solidFill>
                <a:effectLst/>
                <a:latin typeface="Segoe UI" panose="020B0502040204020203" pitchFamily="34" charset="0"/>
              </a:rPr>
              <a:t>Mejorar el rendimiento porque las variables se evalúan una vez y solo cuando son necesarias.</a:t>
            </a:r>
          </a:p>
          <a:p>
            <a:pPr algn="l">
              <a:buFont typeface="Arial" panose="020B0604020202020204" pitchFamily="34" charset="0"/>
              <a:buChar char="•"/>
            </a:pPr>
            <a:r>
              <a:rPr lang="es-ES" b="0" i="0" dirty="0">
                <a:solidFill>
                  <a:srgbClr val="171717"/>
                </a:solidFill>
                <a:effectLst/>
                <a:latin typeface="Segoe UI" panose="020B0502040204020203" pitchFamily="34" charset="0"/>
              </a:rPr>
              <a:t>Permitir (en el momento del diseño) pruebas sencillas de una fórmula compleja devolviendo la variable de interés</a:t>
            </a:r>
          </a:p>
          <a:p>
            <a:endParaRPr lang="es-CO" dirty="0"/>
          </a:p>
        </p:txBody>
      </p:sp>
      <p:sp>
        <p:nvSpPr>
          <p:cNvPr id="5" name="CuadroTexto 4">
            <a:extLst>
              <a:ext uri="{FF2B5EF4-FFF2-40B4-BE49-F238E27FC236}">
                <a16:creationId xmlns:a16="http://schemas.microsoft.com/office/drawing/2014/main" id="{258A9904-7A55-286F-81DB-7B30DB0C55FE}"/>
              </a:ext>
            </a:extLst>
          </p:cNvPr>
          <p:cNvSpPr txBox="1"/>
          <p:nvPr/>
        </p:nvSpPr>
        <p:spPr>
          <a:xfrm>
            <a:off x="2008340" y="4854917"/>
            <a:ext cx="6096000" cy="1477328"/>
          </a:xfrm>
          <a:prstGeom prst="rect">
            <a:avLst/>
          </a:prstGeom>
          <a:noFill/>
        </p:spPr>
        <p:txBody>
          <a:bodyPr wrap="square">
            <a:spAutoFit/>
          </a:bodyPr>
          <a:lstStyle/>
          <a:p>
            <a:r>
              <a:rPr lang="es-CO" dirty="0">
                <a:solidFill>
                  <a:srgbClr val="171717"/>
                </a:solidFill>
                <a:latin typeface="SFMono-Regular"/>
              </a:rPr>
              <a:t>Ventas</a:t>
            </a:r>
            <a:r>
              <a:rPr lang="es-CO" b="0" i="0" dirty="0">
                <a:solidFill>
                  <a:srgbClr val="171717"/>
                </a:solidFill>
                <a:effectLst/>
                <a:latin typeface="SFMono-Regular"/>
              </a:rPr>
              <a:t> </a:t>
            </a:r>
            <a:r>
              <a:rPr lang="es-CO" b="0" i="0" dirty="0" err="1">
                <a:solidFill>
                  <a:srgbClr val="171717"/>
                </a:solidFill>
                <a:effectLst/>
                <a:latin typeface="SFMono-Regular"/>
              </a:rPr>
              <a:t>YoY</a:t>
            </a:r>
            <a:r>
              <a:rPr lang="es-CO" b="0" i="0" dirty="0">
                <a:solidFill>
                  <a:srgbClr val="171717"/>
                </a:solidFill>
                <a:effectLst/>
                <a:latin typeface="SFMono-Regular"/>
              </a:rPr>
              <a:t> % = </a:t>
            </a:r>
          </a:p>
          <a:p>
            <a:r>
              <a:rPr lang="es-CO" dirty="0">
                <a:solidFill>
                  <a:srgbClr val="171717"/>
                </a:solidFill>
                <a:latin typeface="SFMono-Regular"/>
              </a:rPr>
              <a:t>	</a:t>
            </a:r>
            <a:r>
              <a:rPr lang="es-CO" b="0" i="0" dirty="0">
                <a:solidFill>
                  <a:srgbClr val="0101FD"/>
                </a:solidFill>
                <a:effectLst/>
                <a:latin typeface="SFMono-Regular"/>
              </a:rPr>
              <a:t>VAR</a:t>
            </a:r>
            <a:r>
              <a:rPr lang="es-CO" b="0" i="0" dirty="0">
                <a:solidFill>
                  <a:srgbClr val="171717"/>
                </a:solidFill>
                <a:effectLst/>
                <a:latin typeface="SFMono-Regular"/>
              </a:rPr>
              <a:t> </a:t>
            </a:r>
            <a:r>
              <a:rPr lang="es-CO" b="0" i="0" dirty="0" err="1">
                <a:solidFill>
                  <a:srgbClr val="171717"/>
                </a:solidFill>
                <a:effectLst/>
                <a:latin typeface="SFMono-Regular"/>
              </a:rPr>
              <a:t>Ventaspor</a:t>
            </a:r>
            <a:r>
              <a:rPr lang="es-CO" dirty="0" err="1">
                <a:solidFill>
                  <a:srgbClr val="171717"/>
                </a:solidFill>
                <a:latin typeface="SFMono-Regular"/>
              </a:rPr>
              <a:t>año</a:t>
            </a:r>
            <a:r>
              <a:rPr lang="es-CO" b="0" i="0" dirty="0">
                <a:solidFill>
                  <a:srgbClr val="171717"/>
                </a:solidFill>
                <a:effectLst/>
                <a:latin typeface="SFMono-Regular"/>
              </a:rPr>
              <a:t> = </a:t>
            </a:r>
            <a:r>
              <a:rPr lang="es-CO" b="0" i="0" dirty="0">
                <a:solidFill>
                  <a:srgbClr val="0101FD"/>
                </a:solidFill>
                <a:effectLst/>
                <a:latin typeface="SFMono-Regular"/>
              </a:rPr>
              <a:t>CALCULATE</a:t>
            </a:r>
            <a:r>
              <a:rPr lang="es-CO" b="0" i="0" dirty="0">
                <a:solidFill>
                  <a:srgbClr val="171717"/>
                </a:solidFill>
                <a:effectLst/>
                <a:latin typeface="SFMono-Regular"/>
              </a:rPr>
              <a:t>( [Ventas],</a:t>
            </a:r>
          </a:p>
          <a:p>
            <a:r>
              <a:rPr lang="es-CO" dirty="0">
                <a:solidFill>
                  <a:srgbClr val="171717"/>
                </a:solidFill>
                <a:latin typeface="SFMono-Regular"/>
              </a:rPr>
              <a:t>	</a:t>
            </a:r>
            <a:r>
              <a:rPr lang="es-CO" b="0" i="0" dirty="0">
                <a:solidFill>
                  <a:srgbClr val="0101FD"/>
                </a:solidFill>
                <a:effectLst/>
                <a:latin typeface="SFMono-Regular"/>
              </a:rPr>
              <a:t>SAMEPERIODLASTYEAR</a:t>
            </a:r>
            <a:r>
              <a:rPr lang="es-CO" b="0" i="0" dirty="0">
                <a:solidFill>
                  <a:srgbClr val="171717"/>
                </a:solidFill>
                <a:effectLst/>
                <a:latin typeface="SFMono-Regular"/>
              </a:rPr>
              <a:t>('Date'[Date]) ) </a:t>
            </a:r>
          </a:p>
          <a:p>
            <a:endParaRPr lang="es-CO" b="0" i="0" dirty="0">
              <a:solidFill>
                <a:srgbClr val="171717"/>
              </a:solidFill>
              <a:effectLst/>
              <a:latin typeface="SFMono-Regular"/>
            </a:endParaRPr>
          </a:p>
          <a:p>
            <a:r>
              <a:rPr lang="es-CO" b="0" i="0" dirty="0">
                <a:solidFill>
                  <a:srgbClr val="0101FD"/>
                </a:solidFill>
                <a:effectLst/>
                <a:latin typeface="SFMono-Regular"/>
              </a:rPr>
              <a:t>RETURN</a:t>
            </a:r>
            <a:r>
              <a:rPr lang="es-CO" b="0" i="0" dirty="0">
                <a:solidFill>
                  <a:srgbClr val="171717"/>
                </a:solidFill>
                <a:effectLst/>
                <a:latin typeface="SFMono-Regular"/>
              </a:rPr>
              <a:t> </a:t>
            </a:r>
            <a:r>
              <a:rPr lang="es-CO" b="0" i="0" dirty="0">
                <a:solidFill>
                  <a:srgbClr val="0101FD"/>
                </a:solidFill>
                <a:effectLst/>
                <a:latin typeface="SFMono-Regular"/>
              </a:rPr>
              <a:t>DIVIDE</a:t>
            </a:r>
            <a:r>
              <a:rPr lang="es-CO" b="0" i="0" dirty="0">
                <a:solidFill>
                  <a:srgbClr val="171717"/>
                </a:solidFill>
                <a:effectLst/>
                <a:latin typeface="SFMono-Regular"/>
              </a:rPr>
              <a:t>( [</a:t>
            </a:r>
            <a:r>
              <a:rPr lang="es-CO" dirty="0">
                <a:solidFill>
                  <a:srgbClr val="171717"/>
                </a:solidFill>
                <a:latin typeface="SFMono-Regular"/>
              </a:rPr>
              <a:t>Ventas</a:t>
            </a:r>
            <a:r>
              <a:rPr lang="es-CO" b="0" i="0" dirty="0">
                <a:solidFill>
                  <a:srgbClr val="171717"/>
                </a:solidFill>
                <a:effectLst/>
                <a:latin typeface="SFMono-Regular"/>
              </a:rPr>
              <a:t>] – </a:t>
            </a:r>
            <a:r>
              <a:rPr lang="es-CO" b="0" i="0" dirty="0" err="1">
                <a:solidFill>
                  <a:srgbClr val="171717"/>
                </a:solidFill>
                <a:effectLst/>
                <a:latin typeface="SFMono-Regular"/>
              </a:rPr>
              <a:t>Ventasporaño</a:t>
            </a:r>
            <a:r>
              <a:rPr lang="es-CO" b="0" i="0" dirty="0">
                <a:solidFill>
                  <a:srgbClr val="171717"/>
                </a:solidFill>
                <a:effectLst/>
                <a:latin typeface="SFMono-Regular"/>
              </a:rPr>
              <a:t>, </a:t>
            </a:r>
            <a:r>
              <a:rPr lang="es-CO" b="0" i="0" dirty="0" err="1">
                <a:solidFill>
                  <a:srgbClr val="171717"/>
                </a:solidFill>
                <a:effectLst/>
                <a:latin typeface="SFMono-Regular"/>
              </a:rPr>
              <a:t>Vetasporaño</a:t>
            </a:r>
            <a:r>
              <a:rPr lang="es-CO" b="0" i="0" dirty="0">
                <a:solidFill>
                  <a:srgbClr val="171717"/>
                </a:solidFill>
                <a:effectLst/>
                <a:latin typeface="SFMono-Regular"/>
              </a:rPr>
              <a:t> )</a:t>
            </a:r>
            <a:endParaRPr lang="es-CO" dirty="0"/>
          </a:p>
        </p:txBody>
      </p:sp>
    </p:spTree>
    <p:extLst>
      <p:ext uri="{BB962C8B-B14F-4D97-AF65-F5344CB8AC3E}">
        <p14:creationId xmlns:p14="http://schemas.microsoft.com/office/powerpoint/2010/main" val="29582154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9C561C-2276-BBFA-9E5E-127274B73498}"/>
              </a:ext>
            </a:extLst>
          </p:cNvPr>
          <p:cNvSpPr>
            <a:spLocks noGrp="1"/>
          </p:cNvSpPr>
          <p:nvPr>
            <p:ph type="title"/>
          </p:nvPr>
        </p:nvSpPr>
        <p:spPr/>
        <p:txBody>
          <a:bodyPr>
            <a:normAutofit fontScale="90000"/>
          </a:bodyPr>
          <a:lstStyle/>
          <a:p>
            <a:r>
              <a:rPr lang="es-ES" b="1" i="0" dirty="0">
                <a:solidFill>
                  <a:srgbClr val="171717"/>
                </a:solidFill>
                <a:effectLst/>
                <a:latin typeface="Segoe UI" panose="020B0502040204020203" pitchFamily="34" charset="0"/>
              </a:rPr>
              <a:t>Modificación del contexto de filtro de DAX en los modelos de Power BI Desktop</a:t>
            </a:r>
            <a:br>
              <a:rPr lang="es-ES" b="1" i="0" dirty="0">
                <a:solidFill>
                  <a:srgbClr val="171717"/>
                </a:solidFill>
                <a:effectLst/>
                <a:latin typeface="Segoe UI" panose="020B0502040204020203" pitchFamily="34" charset="0"/>
              </a:rPr>
            </a:br>
            <a:endParaRPr lang="es-CO" dirty="0"/>
          </a:p>
        </p:txBody>
      </p:sp>
      <p:sp>
        <p:nvSpPr>
          <p:cNvPr id="4" name="Rectangle 1">
            <a:extLst>
              <a:ext uri="{FF2B5EF4-FFF2-40B4-BE49-F238E27FC236}">
                <a16:creationId xmlns:a16="http://schemas.microsoft.com/office/drawing/2014/main" id="{7EB9C236-C6C7-97E0-1ABB-708A39451706}"/>
              </a:ext>
            </a:extLst>
          </p:cNvPr>
          <p:cNvSpPr>
            <a:spLocks noGrp="1" noChangeArrowheads="1"/>
          </p:cNvSpPr>
          <p:nvPr>
            <p:ph idx="1"/>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39618" tIns="142830" rIns="0" bIns="14283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Describir el contexto de filtro.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Usar la función CALCULATE para modificar el contexto de filtro.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Pasar los filtros a la función CALCULATE.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Pasar los modificadores de filtro a la función CALCULATE.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Realizar la transición de contexto.</a:t>
            </a:r>
          </a:p>
          <a:p>
            <a:pPr marL="0" marR="0" lvl="0" indent="0" algn="l" defTabSz="914400" rtl="0" eaLnBrk="0" fontAlgn="base" latinLnBrk="0" hangingPunct="0">
              <a:lnSpc>
                <a:spcPct val="100000"/>
              </a:lnSpc>
              <a:spcBef>
                <a:spcPct val="0"/>
              </a:spcBef>
              <a:spcAft>
                <a:spcPct val="0"/>
              </a:spcAft>
              <a:buClrTx/>
              <a:buSzTx/>
              <a:buFontTx/>
              <a:buNone/>
              <a:tabLst/>
            </a:pPr>
            <a:br>
              <a:rPr kumimoji="0" lang="es-CO" altLang="es-CO"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b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702084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5ACAD4-F903-5F92-42FD-EBD82D44620D}"/>
              </a:ext>
            </a:extLst>
          </p:cNvPr>
          <p:cNvSpPr>
            <a:spLocks noGrp="1"/>
          </p:cNvSpPr>
          <p:nvPr>
            <p:ph type="title"/>
          </p:nvPr>
        </p:nvSpPr>
        <p:spPr/>
        <p:txBody>
          <a:bodyPr/>
          <a:lstStyle/>
          <a:p>
            <a:r>
              <a:rPr lang="es-ES" dirty="0"/>
              <a:t>CALCULATE de DAX</a:t>
            </a:r>
            <a:endParaRPr lang="es-CO" dirty="0"/>
          </a:p>
        </p:txBody>
      </p:sp>
      <p:sp>
        <p:nvSpPr>
          <p:cNvPr id="3" name="Marcador de contenido 2">
            <a:extLst>
              <a:ext uri="{FF2B5EF4-FFF2-40B4-BE49-F238E27FC236}">
                <a16:creationId xmlns:a16="http://schemas.microsoft.com/office/drawing/2014/main" id="{5218B239-BD82-7814-B4F5-90FB4ED6CD6A}"/>
              </a:ext>
            </a:extLst>
          </p:cNvPr>
          <p:cNvSpPr>
            <a:spLocks noGrp="1"/>
          </p:cNvSpPr>
          <p:nvPr>
            <p:ph idx="1"/>
          </p:nvPr>
        </p:nvSpPr>
        <p:spPr/>
        <p:txBody>
          <a:bodyPr>
            <a:normAutofit fontScale="92500" lnSpcReduction="20000"/>
          </a:bodyPr>
          <a:lstStyle/>
          <a:p>
            <a:r>
              <a:rPr lang="es-ES" dirty="0"/>
              <a:t>Puede usar la función CALCULATE de DAX para modificar el contexto de filtro en las fórmulas. La sintaxis de la función CALCULATE es la siguiente:</a:t>
            </a:r>
          </a:p>
          <a:p>
            <a:endParaRPr lang="es-ES" dirty="0"/>
          </a:p>
          <a:p>
            <a:r>
              <a:rPr lang="es-ES" dirty="0"/>
              <a:t>CALCULATE(&lt;</a:t>
            </a:r>
            <a:r>
              <a:rPr lang="es-ES" dirty="0" err="1"/>
              <a:t>expression</a:t>
            </a:r>
            <a:r>
              <a:rPr lang="es-ES" dirty="0"/>
              <a:t>&gt;, [[&lt;filter1&gt;], &lt;filter2&gt;]…)</a:t>
            </a:r>
          </a:p>
          <a:p>
            <a:r>
              <a:rPr lang="es-ES" dirty="0"/>
              <a:t>La función requiere pasar una expresión que devuelve un valor escalar y tantos filtros como sea necesario. La expresión puede ser una medida (que es una expresión con nombre) o cualquier expresión que se pueda evaluar en el contexto de filtro.</a:t>
            </a:r>
          </a:p>
          <a:p>
            <a:r>
              <a:rPr lang="es-ES" dirty="0"/>
              <a:t>Los filtros pueden ser expresiones booleanas o expresiones de tabla. También es posible pasar funciones de modificación de filtro que proporcionan un control adicional cuando se modifica el contexto de filtro.</a:t>
            </a:r>
          </a:p>
          <a:p>
            <a:endParaRPr lang="es-ES" dirty="0"/>
          </a:p>
          <a:p>
            <a:r>
              <a:rPr lang="es-ES" dirty="0"/>
              <a:t>Cuando hay varios filtros, se evalúan mediante el operador lógico AND, lo que significa que todas las condiciones deben ser TRUE al mismo tiempo.</a:t>
            </a:r>
            <a:endParaRPr lang="es-CO" dirty="0"/>
          </a:p>
        </p:txBody>
      </p:sp>
    </p:spTree>
    <p:extLst>
      <p:ext uri="{BB962C8B-B14F-4D97-AF65-F5344CB8AC3E}">
        <p14:creationId xmlns:p14="http://schemas.microsoft.com/office/powerpoint/2010/main" val="1696674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5"/>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3400"/>
              <a:buFont typeface="Quattrocento Sans"/>
              <a:buNone/>
            </a:pPr>
            <a:r>
              <a:rPr lang="es-ES" b="1" i="0">
                <a:latin typeface="Quattrocento Sans"/>
                <a:ea typeface="Quattrocento Sans"/>
                <a:cs typeface="Quattrocento Sans"/>
                <a:sym typeface="Quattrocento Sans"/>
              </a:rPr>
              <a:t>Diseño de esquema en estrella</a:t>
            </a:r>
            <a:br>
              <a:rPr lang="es-ES" b="1" i="0">
                <a:latin typeface="Quattrocento Sans"/>
                <a:ea typeface="Quattrocento Sans"/>
                <a:cs typeface="Quattrocento Sans"/>
                <a:sym typeface="Quattrocento Sans"/>
              </a:rPr>
            </a:br>
            <a:endParaRPr/>
          </a:p>
        </p:txBody>
      </p:sp>
      <p:sp>
        <p:nvSpPr>
          <p:cNvPr id="155" name="Google Shape;155;p5"/>
          <p:cNvSpPr txBox="1">
            <a:spLocks noGrp="1"/>
          </p:cNvSpPr>
          <p:nvPr>
            <p:ph idx="1"/>
          </p:nvPr>
        </p:nvSpPr>
        <p:spPr>
          <a:prstGeom prst="rect">
            <a:avLst/>
          </a:prstGeom>
          <a:noFill/>
          <a:ln>
            <a:noFill/>
          </a:ln>
        </p:spPr>
        <p:txBody>
          <a:bodyPr spcFirstLastPara="1" wrap="square" lIns="91425" tIns="45700" rIns="91425" bIns="45700" anchor="ctr" anchorCtr="0">
            <a:normAutofit/>
          </a:bodyPr>
          <a:lstStyle/>
          <a:p>
            <a:pPr marL="344488" lvl="0" indent="-344488" algn="l" rtl="0">
              <a:lnSpc>
                <a:spcPct val="120000"/>
              </a:lnSpc>
              <a:spcBef>
                <a:spcPts val="0"/>
              </a:spcBef>
              <a:spcAft>
                <a:spcPts val="0"/>
              </a:spcAft>
              <a:buSzPct val="90000"/>
              <a:buChar char="▪"/>
            </a:pPr>
            <a:r>
              <a:rPr lang="es-ES" b="0" i="0" dirty="0">
                <a:latin typeface="Quattrocento Sans"/>
                <a:ea typeface="Quattrocento Sans"/>
                <a:cs typeface="Quattrocento Sans"/>
                <a:sym typeface="Quattrocento Sans"/>
              </a:rPr>
              <a:t>No es usual que un modelo de datos de Power BI esté compuesto por una sola tabla. </a:t>
            </a:r>
            <a:endParaRPr dirty="0"/>
          </a:p>
          <a:p>
            <a:pPr marL="344488" lvl="0" indent="-344488" algn="l" rtl="0">
              <a:lnSpc>
                <a:spcPct val="120000"/>
              </a:lnSpc>
              <a:spcBef>
                <a:spcPts val="1600"/>
              </a:spcBef>
              <a:spcAft>
                <a:spcPts val="0"/>
              </a:spcAft>
              <a:buSzPct val="90000"/>
              <a:buChar char="▪"/>
            </a:pPr>
            <a:r>
              <a:rPr lang="es-ES" b="0" i="0" dirty="0">
                <a:latin typeface="Quattrocento Sans"/>
                <a:ea typeface="Quattrocento Sans"/>
                <a:cs typeface="Quattrocento Sans"/>
                <a:sym typeface="Quattrocento Sans"/>
              </a:rPr>
              <a:t>Un modelo de una sola tabla puede ser un diseño simple, quizás uno que sea adecuado para una tarea de exploración de datos o una prueba de concepto, pero no uno que sea un diseño de modelo óptimo. </a:t>
            </a:r>
            <a:endParaRPr dirty="0"/>
          </a:p>
          <a:p>
            <a:pPr marL="344488" lvl="0" indent="-344488" algn="l" rtl="0">
              <a:lnSpc>
                <a:spcPct val="120000"/>
              </a:lnSpc>
              <a:spcBef>
                <a:spcPts val="1600"/>
              </a:spcBef>
              <a:spcAft>
                <a:spcPts val="0"/>
              </a:spcAft>
              <a:buSzPct val="90000"/>
              <a:buChar char="▪"/>
            </a:pPr>
            <a:r>
              <a:rPr lang="es-ES" b="0" i="0" dirty="0">
                <a:latin typeface="Quattrocento Sans"/>
                <a:ea typeface="Quattrocento Sans"/>
                <a:cs typeface="Quattrocento Sans"/>
                <a:sym typeface="Quattrocento Sans"/>
              </a:rPr>
              <a:t>Un diseño de modelo óptimo se adhiere a los principios de diseño de </a:t>
            </a:r>
            <a:r>
              <a:rPr lang="es-ES" b="0" i="1" dirty="0">
                <a:latin typeface="Quattrocento Sans"/>
                <a:ea typeface="Quattrocento Sans"/>
                <a:cs typeface="Quattrocento Sans"/>
                <a:sym typeface="Quattrocento Sans"/>
              </a:rPr>
              <a:t>esquemas en estrella</a:t>
            </a:r>
            <a:r>
              <a:rPr lang="es-ES" b="0" i="0" dirty="0">
                <a:latin typeface="Quattrocento Sans"/>
                <a:ea typeface="Quattrocento Sans"/>
                <a:cs typeface="Quattrocento Sans"/>
                <a:sym typeface="Quattrocento Sans"/>
              </a:rPr>
              <a:t> . </a:t>
            </a:r>
            <a:endParaRPr dirty="0"/>
          </a:p>
          <a:p>
            <a:pPr marL="344488" lvl="0" indent="-344488" algn="l" rtl="0">
              <a:lnSpc>
                <a:spcPct val="120000"/>
              </a:lnSpc>
              <a:spcBef>
                <a:spcPts val="1600"/>
              </a:spcBef>
              <a:spcAft>
                <a:spcPts val="0"/>
              </a:spcAft>
              <a:buSzPct val="90000"/>
              <a:buChar char="▪"/>
            </a:pPr>
            <a:r>
              <a:rPr lang="es-ES" b="0" i="0" dirty="0">
                <a:latin typeface="Quattrocento Sans"/>
                <a:ea typeface="Quattrocento Sans"/>
                <a:cs typeface="Quattrocento Sans"/>
                <a:sym typeface="Quattrocento Sans"/>
              </a:rPr>
              <a:t>El esquema en estrella se refiere a un enfoque de diseño que suelen utilizar los diseñadores de almacenes de datos relacionales porque presenta una estructura fácil de usar y admite consultas analíticas de alto rendimiento.</a:t>
            </a:r>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E18F6-FCED-FA8F-49DB-6510CDD83E5E}"/>
              </a:ext>
            </a:extLst>
          </p:cNvPr>
          <p:cNvSpPr>
            <a:spLocks noGrp="1"/>
          </p:cNvSpPr>
          <p:nvPr>
            <p:ph type="title"/>
          </p:nvPr>
        </p:nvSpPr>
        <p:spPr/>
        <p:txBody>
          <a:bodyPr/>
          <a:lstStyle/>
          <a:p>
            <a:r>
              <a:rPr lang="es-ES"/>
              <a:t>Ejemplos</a:t>
            </a:r>
            <a:endParaRPr lang="es-CO"/>
          </a:p>
        </p:txBody>
      </p:sp>
      <p:sp>
        <p:nvSpPr>
          <p:cNvPr id="3" name="Marcador de contenido 2">
            <a:extLst>
              <a:ext uri="{FF2B5EF4-FFF2-40B4-BE49-F238E27FC236}">
                <a16:creationId xmlns:a16="http://schemas.microsoft.com/office/drawing/2014/main" id="{DC2C5B8F-36FA-806C-C0D9-2E05B98FCB5F}"/>
              </a:ext>
            </a:extLst>
          </p:cNvPr>
          <p:cNvSpPr>
            <a:spLocks noGrp="1"/>
          </p:cNvSpPr>
          <p:nvPr>
            <p:ph idx="1"/>
          </p:nvPr>
        </p:nvSpPr>
        <p:spPr/>
        <p:txBody>
          <a:bodyPr/>
          <a:lstStyle/>
          <a:p>
            <a:r>
              <a:rPr lang="es-CO" dirty="0" err="1">
                <a:solidFill>
                  <a:srgbClr val="171717"/>
                </a:solidFill>
                <a:latin typeface="SFMono-Regular"/>
              </a:rPr>
              <a:t>Ventas_Rojo</a:t>
            </a:r>
            <a:r>
              <a:rPr lang="es-CO" b="0" i="0" dirty="0">
                <a:solidFill>
                  <a:srgbClr val="171717"/>
                </a:solidFill>
                <a:effectLst/>
                <a:latin typeface="SFMono-Regular"/>
              </a:rPr>
              <a:t> = </a:t>
            </a:r>
            <a:r>
              <a:rPr lang="es-CO" b="0" i="0" dirty="0">
                <a:solidFill>
                  <a:srgbClr val="0101FD"/>
                </a:solidFill>
                <a:effectLst/>
                <a:latin typeface="SFMono-Regular"/>
              </a:rPr>
              <a:t>CALCULATE</a:t>
            </a:r>
            <a:r>
              <a:rPr lang="es-CO" b="0" i="0" dirty="0">
                <a:solidFill>
                  <a:srgbClr val="171717"/>
                </a:solidFill>
                <a:effectLst/>
                <a:latin typeface="SFMono-Regular"/>
              </a:rPr>
              <a:t>([Ventas], 'Producto'[Color] = </a:t>
            </a:r>
            <a:r>
              <a:rPr lang="es-CO" b="0" i="0" dirty="0">
                <a:solidFill>
                  <a:srgbClr val="A31515"/>
                </a:solidFill>
                <a:effectLst/>
                <a:latin typeface="SFMono-Regular"/>
              </a:rPr>
              <a:t>"Red"</a:t>
            </a:r>
            <a:r>
              <a:rPr lang="es-CO" b="0" i="0" dirty="0">
                <a:solidFill>
                  <a:srgbClr val="171717"/>
                </a:solidFill>
                <a:effectLst/>
                <a:latin typeface="SFMono-Regular"/>
              </a:rPr>
              <a:t>)</a:t>
            </a:r>
          </a:p>
          <a:p>
            <a:r>
              <a:rPr lang="es-CO" b="0" i="0" dirty="0">
                <a:solidFill>
                  <a:srgbClr val="171717"/>
                </a:solidFill>
                <a:effectLst/>
                <a:latin typeface="SFMono-Regular"/>
              </a:rPr>
              <a:t>Ventas Cros= </a:t>
            </a:r>
            <a:r>
              <a:rPr lang="es-CO" b="0" i="0" dirty="0">
                <a:solidFill>
                  <a:srgbClr val="0101FD"/>
                </a:solidFill>
                <a:effectLst/>
                <a:latin typeface="SFMono-Regular"/>
              </a:rPr>
              <a:t>CALCULATE</a:t>
            </a:r>
            <a:r>
              <a:rPr lang="es-CO" b="0" i="0" dirty="0">
                <a:solidFill>
                  <a:srgbClr val="171717"/>
                </a:solidFill>
                <a:effectLst/>
                <a:latin typeface="SFMono-Regular"/>
              </a:rPr>
              <a:t>([Ventas], 'Producto’[precio] &gt; 1000)</a:t>
            </a:r>
            <a:endParaRPr lang="es-CO" dirty="0"/>
          </a:p>
        </p:txBody>
      </p:sp>
    </p:spTree>
    <p:extLst>
      <p:ext uri="{BB962C8B-B14F-4D97-AF65-F5344CB8AC3E}">
        <p14:creationId xmlns:p14="http://schemas.microsoft.com/office/powerpoint/2010/main" val="34564901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Una cortina de colores&#10;&#10;Descripción generada automáticamente con confianza media">
            <a:extLst>
              <a:ext uri="{FF2B5EF4-FFF2-40B4-BE49-F238E27FC236}">
                <a16:creationId xmlns:a16="http://schemas.microsoft.com/office/drawing/2014/main" id="{2B55A833-0542-1404-0A9C-D48437C43E97}"/>
              </a:ext>
            </a:extLst>
          </p:cNvPr>
          <p:cNvPicPr>
            <a:picLocks noChangeAspect="1"/>
          </p:cNvPicPr>
          <p:nvPr/>
        </p:nvPicPr>
        <p:blipFill rotWithShape="1">
          <a:blip r:embed="rId2"/>
          <a:srcRect l="15489" r="1424" b="1"/>
          <a:stretch/>
        </p:blipFill>
        <p:spPr>
          <a:xfrm>
            <a:off x="4075043" y="10"/>
            <a:ext cx="8111272" cy="6857990"/>
          </a:xfrm>
          <a:prstGeom prst="rect">
            <a:avLst/>
          </a:prstGeom>
        </p:spPr>
      </p:pic>
      <p:sp>
        <p:nvSpPr>
          <p:cNvPr id="19" name="Rectangle 18">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uadroTexto 3">
            <a:extLst>
              <a:ext uri="{FF2B5EF4-FFF2-40B4-BE49-F238E27FC236}">
                <a16:creationId xmlns:a16="http://schemas.microsoft.com/office/drawing/2014/main" id="{4C3682D7-1CC6-D27D-62AF-7B336D5F7C4A}"/>
              </a:ext>
            </a:extLst>
          </p:cNvPr>
          <p:cNvSpPr txBox="1"/>
          <p:nvPr/>
        </p:nvSpPr>
        <p:spPr>
          <a:xfrm>
            <a:off x="6799988" y="4012159"/>
            <a:ext cx="2690417" cy="1107996"/>
          </a:xfrm>
          <a:prstGeom prst="rect">
            <a:avLst/>
          </a:prstGeom>
          <a:noFill/>
        </p:spPr>
        <p:txBody>
          <a:bodyPr wrap="none" rtlCol="0">
            <a:spAutoFit/>
          </a:bodyPr>
          <a:lstStyle/>
          <a:p>
            <a:r>
              <a:rPr lang="es-CO" sz="6600" dirty="0">
                <a:solidFill>
                  <a:schemeClr val="bg1"/>
                </a:solidFill>
              </a:rPr>
              <a:t>Gracias</a:t>
            </a:r>
          </a:p>
        </p:txBody>
      </p:sp>
    </p:spTree>
    <p:extLst>
      <p:ext uri="{BB962C8B-B14F-4D97-AF65-F5344CB8AC3E}">
        <p14:creationId xmlns:p14="http://schemas.microsoft.com/office/powerpoint/2010/main" val="2989293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4" name="Título 3">
            <a:extLst>
              <a:ext uri="{FF2B5EF4-FFF2-40B4-BE49-F238E27FC236}">
                <a16:creationId xmlns:a16="http://schemas.microsoft.com/office/drawing/2014/main" id="{5FA519CD-32E2-9A26-A255-1BA4D9A48005}"/>
              </a:ext>
            </a:extLst>
          </p:cNvPr>
          <p:cNvSpPr>
            <a:spLocks noGrp="1"/>
          </p:cNvSpPr>
          <p:nvPr>
            <p:ph type="title"/>
          </p:nvPr>
        </p:nvSpPr>
        <p:spPr/>
        <p:txBody>
          <a:bodyPr/>
          <a:lstStyle/>
          <a:p>
            <a:endParaRPr lang="es-CO"/>
          </a:p>
        </p:txBody>
      </p:sp>
      <p:sp>
        <p:nvSpPr>
          <p:cNvPr id="5" name="Marcador de contenido 4">
            <a:extLst>
              <a:ext uri="{FF2B5EF4-FFF2-40B4-BE49-F238E27FC236}">
                <a16:creationId xmlns:a16="http://schemas.microsoft.com/office/drawing/2014/main" id="{BD8349DB-ECFE-ABD0-F017-07CAC5B9097A}"/>
              </a:ext>
            </a:extLst>
          </p:cNvPr>
          <p:cNvSpPr>
            <a:spLocks noGrp="1"/>
          </p:cNvSpPr>
          <p:nvPr>
            <p:ph idx="1"/>
          </p:nvPr>
        </p:nvSpPr>
        <p:spPr/>
        <p:txBody>
          <a:bodyPr/>
          <a:lstStyle/>
          <a:p>
            <a:endParaRPr lang="es-CO"/>
          </a:p>
        </p:txBody>
      </p:sp>
      <p:pic>
        <p:nvPicPr>
          <p:cNvPr id="162" name="Google Shape;162;p6" descr="Tabla de hechos - Wikipedia, la enciclopedia libre"/>
          <p:cNvPicPr preferRelativeResize="0"/>
          <p:nvPr/>
        </p:nvPicPr>
        <p:blipFill rotWithShape="1">
          <a:blip r:embed="rId3">
            <a:alphaModFix/>
          </a:blip>
          <a:srcRect/>
          <a:stretch/>
        </p:blipFill>
        <p:spPr>
          <a:xfrm>
            <a:off x="6683711" y="2257830"/>
            <a:ext cx="4316820" cy="3552127"/>
          </a:xfrm>
          <a:prstGeom prst="rect">
            <a:avLst/>
          </a:prstGeom>
          <a:noFill/>
          <a:ln>
            <a:noFill/>
          </a:ln>
        </p:spPr>
      </p:pic>
      <p:pic>
        <p:nvPicPr>
          <p:cNvPr id="163" name="Google Shape;163;p6" descr="Conceptual star schema"/>
          <p:cNvPicPr preferRelativeResize="0"/>
          <p:nvPr/>
        </p:nvPicPr>
        <p:blipFill rotWithShape="1">
          <a:blip r:embed="rId4">
            <a:alphaModFix/>
          </a:blip>
          <a:srcRect/>
          <a:stretch/>
        </p:blipFill>
        <p:spPr>
          <a:xfrm>
            <a:off x="947456" y="2257830"/>
            <a:ext cx="5169995" cy="36506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7"/>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3400"/>
              <a:buFont typeface="Quattrocento Sans"/>
              <a:buNone/>
            </a:pPr>
            <a:r>
              <a:rPr lang="es-ES" b="1" i="0">
                <a:latin typeface="Quattrocento Sans"/>
                <a:ea typeface="Quattrocento Sans"/>
                <a:cs typeface="Quattrocento Sans"/>
                <a:sym typeface="Quattrocento Sans"/>
              </a:rPr>
              <a:t>Tablas de hechos</a:t>
            </a:r>
            <a:endParaRPr/>
          </a:p>
        </p:txBody>
      </p:sp>
      <p:sp>
        <p:nvSpPr>
          <p:cNvPr id="169" name="Google Shape;169;p7"/>
          <p:cNvSpPr txBox="1">
            <a:spLocks noGrp="1"/>
          </p:cNvSpPr>
          <p:nvPr>
            <p:ph idx="1"/>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20000"/>
              </a:lnSpc>
              <a:spcBef>
                <a:spcPts val="0"/>
              </a:spcBef>
              <a:spcAft>
                <a:spcPts val="0"/>
              </a:spcAft>
              <a:buSzPts val="1800"/>
              <a:buNone/>
            </a:pPr>
            <a:r>
              <a:rPr lang="es-ES" b="0" i="0" dirty="0">
                <a:latin typeface="Quattrocento Sans"/>
                <a:ea typeface="Quattrocento Sans"/>
                <a:cs typeface="Quattrocento Sans"/>
                <a:sym typeface="Quattrocento Sans"/>
              </a:rPr>
              <a:t>La función de una tabla de hechos es almacenar una acumulación de filas que representan observaciones o eventos que registran una actividad empresarial específica. </a:t>
            </a:r>
            <a:endParaRPr dirty="0">
              <a:latin typeface="Quattrocento Sans"/>
              <a:ea typeface="Quattrocento Sans"/>
              <a:cs typeface="Quattrocento Sans"/>
              <a:sym typeface="Quattrocento Sans"/>
            </a:endParaRPr>
          </a:p>
          <a:p>
            <a:pPr marL="0" lvl="0" indent="0" algn="l" rtl="0">
              <a:lnSpc>
                <a:spcPct val="120000"/>
              </a:lnSpc>
              <a:spcBef>
                <a:spcPts val="1600"/>
              </a:spcBef>
              <a:spcAft>
                <a:spcPts val="0"/>
              </a:spcAft>
              <a:buSzPts val="1800"/>
              <a:buNone/>
            </a:pPr>
            <a:r>
              <a:rPr lang="es-ES" b="0" i="0" dirty="0">
                <a:latin typeface="Quattrocento Sans"/>
                <a:ea typeface="Quattrocento Sans"/>
                <a:cs typeface="Quattrocento Sans"/>
                <a:sym typeface="Quattrocento Sans"/>
              </a:rPr>
              <a:t>Por ejemplo, los eventos que se almacenan en una tabla de hechos de ventas podrían ser pedidos de ventas y líneas de pedido. </a:t>
            </a:r>
            <a:endParaRPr dirty="0"/>
          </a:p>
          <a:p>
            <a:pPr marL="0" lvl="0" indent="0" algn="l" rtl="0">
              <a:lnSpc>
                <a:spcPct val="120000"/>
              </a:lnSpc>
              <a:spcBef>
                <a:spcPts val="1600"/>
              </a:spcBef>
              <a:spcAft>
                <a:spcPts val="0"/>
              </a:spcAft>
              <a:buSzPts val="1800"/>
              <a:buNone/>
            </a:pPr>
            <a:r>
              <a:rPr lang="es-ES" b="0" i="0" dirty="0">
                <a:latin typeface="Quattrocento Sans"/>
                <a:ea typeface="Quattrocento Sans"/>
                <a:cs typeface="Quattrocento Sans"/>
                <a:sym typeface="Quattrocento Sans"/>
              </a:rPr>
              <a:t>También puede utilizar una tabla de hechos para registrar los movimientos de existencias, los saldos de existencias o los tipos de cambio diarios de divisas. G</a:t>
            </a:r>
            <a:endParaRPr dirty="0"/>
          </a:p>
          <a:p>
            <a:pPr marL="0" lvl="0" indent="0" algn="l" rtl="0">
              <a:lnSpc>
                <a:spcPct val="120000"/>
              </a:lnSpc>
              <a:spcBef>
                <a:spcPts val="1600"/>
              </a:spcBef>
              <a:spcAft>
                <a:spcPts val="0"/>
              </a:spcAft>
              <a:buSzPts val="1800"/>
              <a:buNone/>
            </a:pPr>
            <a:r>
              <a:rPr lang="es-ES" b="0" i="0" dirty="0">
                <a:latin typeface="Quattrocento Sans"/>
                <a:ea typeface="Quattrocento Sans"/>
                <a:cs typeface="Quattrocento Sans"/>
                <a:sym typeface="Quattrocento Sans"/>
              </a:rPr>
              <a:t>Generalmente, las tablas de hechos contienen numerosas filas. </a:t>
            </a:r>
            <a:endParaRPr dirty="0"/>
          </a:p>
          <a:p>
            <a:pPr marL="0" lvl="0" indent="0" algn="l" rtl="0">
              <a:lnSpc>
                <a:spcPct val="120000"/>
              </a:lnSpc>
              <a:spcBef>
                <a:spcPts val="1600"/>
              </a:spcBef>
              <a:spcAft>
                <a:spcPts val="0"/>
              </a:spcAft>
              <a:buSzPts val="1800"/>
              <a:buNone/>
            </a:pPr>
            <a:endParaRPr dirty="0"/>
          </a:p>
        </p:txBody>
      </p:sp>
    </p:spTree>
  </p:cSld>
  <p:clrMapOvr>
    <a:masterClrMapping/>
  </p:clrMapOvr>
</p:sld>
</file>

<file path=ppt/theme/theme1.xml><?xml version="1.0" encoding="utf-8"?>
<a:theme xmlns:a="http://schemas.openxmlformats.org/drawingml/2006/main" name="Retrospección">
  <a:themeElements>
    <a:clrScheme name="Amarillo">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5979</TotalTime>
  <Words>4959</Words>
  <Application>Microsoft Office PowerPoint</Application>
  <PresentationFormat>Panorámica</PresentationFormat>
  <Paragraphs>340</Paragraphs>
  <Slides>71</Slides>
  <Notes>28</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71</vt:i4>
      </vt:variant>
    </vt:vector>
  </HeadingPairs>
  <TitlesOfParts>
    <vt:vector size="84" baseType="lpstr">
      <vt:lpstr>Abadi</vt:lpstr>
      <vt:lpstr>Arial</vt:lpstr>
      <vt:lpstr>Calibri</vt:lpstr>
      <vt:lpstr>Calibri Light</vt:lpstr>
      <vt:lpstr>Consolas</vt:lpstr>
      <vt:lpstr>Courier New</vt:lpstr>
      <vt:lpstr>Noto Sans Symbols</vt:lpstr>
      <vt:lpstr>Poppins ExtraBold</vt:lpstr>
      <vt:lpstr>Quattrocento Sans</vt:lpstr>
      <vt:lpstr>Segoe UI</vt:lpstr>
      <vt:lpstr>SFMono-Regular</vt:lpstr>
      <vt:lpstr>Ubuntu</vt:lpstr>
      <vt:lpstr>Retrospección</vt:lpstr>
      <vt:lpstr>MODELADO</vt:lpstr>
      <vt:lpstr>Presentación de PowerPoint</vt:lpstr>
      <vt:lpstr>Modelado de datos en Power BI </vt:lpstr>
      <vt:lpstr>Presentación de PowerPoint</vt:lpstr>
      <vt:lpstr>Objetivos</vt:lpstr>
      <vt:lpstr>Conectarse a fuentes de datos </vt:lpstr>
      <vt:lpstr>Diseño de esquema en estrella </vt:lpstr>
      <vt:lpstr>Presentación de PowerPoint</vt:lpstr>
      <vt:lpstr>Tablas de hechos</vt:lpstr>
      <vt:lpstr>Tablas de dimensiones </vt:lpstr>
      <vt:lpstr>Comparación</vt:lpstr>
      <vt:lpstr>Relación durante la importación de datos </vt:lpstr>
      <vt:lpstr>Asegúrese de que sus datos estén formateados como una tabla </vt:lpstr>
      <vt:lpstr>Cómo administrar tus relaciones de datos </vt:lpstr>
      <vt:lpstr>Agregar y eliminar relaciones. </vt:lpstr>
      <vt:lpstr>Ocultar tabla</vt:lpstr>
      <vt:lpstr>Administrar relaciones</vt:lpstr>
      <vt:lpstr>Cardinalidad</vt:lpstr>
      <vt:lpstr>Consultas analíticas </vt:lpstr>
      <vt:lpstr>No todas las consultas analíticas necesitan filtrar, agrupar y resumir</vt:lpstr>
      <vt:lpstr>Campos </vt:lpstr>
      <vt:lpstr>Formación en Power B.I. </vt:lpstr>
      <vt:lpstr>Presentación de PowerPoint</vt:lpstr>
      <vt:lpstr>Creamos una tabla dimensión de Fecha</vt:lpstr>
      <vt:lpstr>Creamos la relación de las tablas</vt:lpstr>
      <vt:lpstr>Presentación de PowerPoint</vt:lpstr>
      <vt:lpstr>Dimensiones del juego de roles </vt:lpstr>
      <vt:lpstr>Doble tabla de dimensión</vt:lpstr>
      <vt:lpstr>Consultas de análisis</vt:lpstr>
      <vt:lpstr>Fases</vt:lpstr>
      <vt:lpstr>Configuración de objetos visuales de informe </vt:lpstr>
      <vt:lpstr>Columnas </vt:lpstr>
      <vt:lpstr>Niveles de jerarquía </vt:lpstr>
      <vt:lpstr>Medidas </vt:lpstr>
      <vt:lpstr>Ejemplo de filtro de objeto visual y de página</vt:lpstr>
      <vt:lpstr>Escritura de fórmulas de DAX para modelos de Power BI Desktop </vt:lpstr>
      <vt:lpstr>Modificar el contexto del filtro </vt:lpstr>
      <vt:lpstr>Presentación de PowerPoint</vt:lpstr>
      <vt:lpstr>Presentación de PowerPoint</vt:lpstr>
      <vt:lpstr>Función except</vt:lpstr>
      <vt:lpstr>Sum() sumx()</vt:lpstr>
      <vt:lpstr>Summarize</vt:lpstr>
      <vt:lpstr>Top N y Parámetros</vt:lpstr>
      <vt:lpstr>Cálculos en los modelos de datos</vt:lpstr>
      <vt:lpstr>Tablas calculadas</vt:lpstr>
      <vt:lpstr>Requisito de tabla de fechas</vt:lpstr>
      <vt:lpstr>Tablas de fechas </vt:lpstr>
      <vt:lpstr>Resúmenes a lo largo del tiempo </vt:lpstr>
      <vt:lpstr>Análisis de hipótesis </vt:lpstr>
      <vt:lpstr>Columnas calculadas </vt:lpstr>
      <vt:lpstr>Medidas </vt:lpstr>
      <vt:lpstr>Funciones de DAX </vt:lpstr>
      <vt:lpstr>Referencias de tabla </vt:lpstr>
      <vt:lpstr>Referencias de columna </vt:lpstr>
      <vt:lpstr>Referencias de medidas </vt:lpstr>
      <vt:lpstr>Espacio en blanco </vt:lpstr>
      <vt:lpstr>Tipos de datos de DAX </vt:lpstr>
      <vt:lpstr>Tipo de datos BLANK</vt:lpstr>
      <vt:lpstr>Funciones que se originan en Excel</vt:lpstr>
      <vt:lpstr>Función DISTINCTCOUNT</vt:lpstr>
      <vt:lpstr>Función DIVIDE</vt:lpstr>
      <vt:lpstr>Uso de operadores de DAX</vt:lpstr>
      <vt:lpstr>Operadores de comparación</vt:lpstr>
      <vt:lpstr>Operador de concatenación de texto </vt:lpstr>
      <vt:lpstr>Operadores lógicos</vt:lpstr>
      <vt:lpstr>Operadores lógicos</vt:lpstr>
      <vt:lpstr>Uso de variables de DAX </vt:lpstr>
      <vt:lpstr>Modificación del contexto de filtro de DAX en los modelos de Power BI Desktop </vt:lpstr>
      <vt:lpstr>CALCULATE de DAX</vt:lpstr>
      <vt:lpstr>Ejemplos</vt:lpstr>
      <vt:lpstr>Presentación de PowerPoint</vt:lpstr>
    </vt:vector>
  </TitlesOfParts>
  <Company>UNAB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MODELADO DE DATOS EN POWER BI</dc:title>
  <dc:creator>Fabio Leonardo Gomez Avila</dc:creator>
  <cp:lastModifiedBy>Alfredo Antonio Diaz Claros</cp:lastModifiedBy>
  <cp:revision>36</cp:revision>
  <dcterms:created xsi:type="dcterms:W3CDTF">2023-07-26T19:15:05Z</dcterms:created>
  <dcterms:modified xsi:type="dcterms:W3CDTF">2023-12-11T20:12:23Z</dcterms:modified>
</cp:coreProperties>
</file>